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72" r:id="rId2"/>
    <p:sldId id="273" r:id="rId3"/>
    <p:sldId id="274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81967" autoAdjust="0"/>
  </p:normalViewPr>
  <p:slideViewPr>
    <p:cSldViewPr snapToGrid="0">
      <p:cViewPr varScale="1">
        <p:scale>
          <a:sx n="93" d="100"/>
          <a:sy n="93" d="100"/>
        </p:scale>
        <p:origin x="9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1fd07c31f41bee6" providerId="LiveId" clId="{05F90AB7-8216-4958-8E8F-1F72EAE92FEF}"/>
    <pc:docChg chg="custSel delSld delMainMaster">
      <pc:chgData name="" userId="41fd07c31f41bee6" providerId="LiveId" clId="{05F90AB7-8216-4958-8E8F-1F72EAE92FEF}" dt="2023-04-06T05:51:50.208" v="21" actId="2696"/>
      <pc:docMkLst>
        <pc:docMk/>
      </pc:docMkLst>
      <pc:sldChg chg="del">
        <pc:chgData name="" userId="41fd07c31f41bee6" providerId="LiveId" clId="{05F90AB7-8216-4958-8E8F-1F72EAE92FEF}" dt="2023-04-06T05:51:31.407" v="0" actId="2696"/>
        <pc:sldMkLst>
          <pc:docMk/>
          <pc:sldMk cId="1768385283" sldId="256"/>
        </pc:sldMkLst>
      </pc:sldChg>
      <pc:sldChg chg="del">
        <pc:chgData name="" userId="41fd07c31f41bee6" providerId="LiveId" clId="{05F90AB7-8216-4958-8E8F-1F72EAE92FEF}" dt="2023-04-06T05:51:45.970" v="19" actId="2696"/>
        <pc:sldMkLst>
          <pc:docMk/>
          <pc:sldMk cId="1617840046" sldId="263"/>
        </pc:sldMkLst>
      </pc:sldChg>
      <pc:sldChg chg="del">
        <pc:chgData name="" userId="41fd07c31f41bee6" providerId="LiveId" clId="{05F90AB7-8216-4958-8E8F-1F72EAE92FEF}" dt="2023-04-06T05:51:48.094" v="20" actId="2696"/>
        <pc:sldMkLst>
          <pc:docMk/>
          <pc:sldMk cId="693706160" sldId="264"/>
        </pc:sldMkLst>
      </pc:sldChg>
      <pc:sldChg chg="del">
        <pc:chgData name="" userId="41fd07c31f41bee6" providerId="LiveId" clId="{05F90AB7-8216-4958-8E8F-1F72EAE92FEF}" dt="2023-04-06T05:51:50.208" v="21" actId="2696"/>
        <pc:sldMkLst>
          <pc:docMk/>
          <pc:sldMk cId="1247562235" sldId="266"/>
        </pc:sldMkLst>
      </pc:sldChg>
      <pc:sldChg chg="del">
        <pc:chgData name="" userId="41fd07c31f41bee6" providerId="LiveId" clId="{05F90AB7-8216-4958-8E8F-1F72EAE92FEF}" dt="2023-04-06T05:51:36.308" v="14" actId="2696"/>
        <pc:sldMkLst>
          <pc:docMk/>
          <pc:sldMk cId="1139083695" sldId="267"/>
        </pc:sldMkLst>
      </pc:sldChg>
      <pc:sldChg chg="del">
        <pc:chgData name="" userId="41fd07c31f41bee6" providerId="LiveId" clId="{05F90AB7-8216-4958-8E8F-1F72EAE92FEF}" dt="2023-04-06T05:51:38.124" v="15" actId="2696"/>
        <pc:sldMkLst>
          <pc:docMk/>
          <pc:sldMk cId="3466113909" sldId="268"/>
        </pc:sldMkLst>
      </pc:sldChg>
      <pc:sldChg chg="del">
        <pc:chgData name="" userId="41fd07c31f41bee6" providerId="LiveId" clId="{05F90AB7-8216-4958-8E8F-1F72EAE92FEF}" dt="2023-04-06T05:51:40.117" v="16" actId="2696"/>
        <pc:sldMkLst>
          <pc:docMk/>
          <pc:sldMk cId="1816337414" sldId="269"/>
        </pc:sldMkLst>
      </pc:sldChg>
      <pc:sldChg chg="del">
        <pc:chgData name="" userId="41fd07c31f41bee6" providerId="LiveId" clId="{05F90AB7-8216-4958-8E8F-1F72EAE92FEF}" dt="2023-04-06T05:51:41.989" v="17" actId="2696"/>
        <pc:sldMkLst>
          <pc:docMk/>
          <pc:sldMk cId="3466478650" sldId="270"/>
        </pc:sldMkLst>
      </pc:sldChg>
      <pc:sldChg chg="del">
        <pc:chgData name="" userId="41fd07c31f41bee6" providerId="LiveId" clId="{05F90AB7-8216-4958-8E8F-1F72EAE92FEF}" dt="2023-04-06T05:51:44.121" v="18" actId="2696"/>
        <pc:sldMkLst>
          <pc:docMk/>
          <pc:sldMk cId="1405611950" sldId="271"/>
        </pc:sldMkLst>
      </pc:sldChg>
      <pc:sldChg chg="del">
        <pc:chgData name="" userId="41fd07c31f41bee6" providerId="LiveId" clId="{05F90AB7-8216-4958-8E8F-1F72EAE92FEF}" dt="2023-04-06T05:51:34.442" v="1" actId="2696"/>
        <pc:sldMkLst>
          <pc:docMk/>
          <pc:sldMk cId="2653860349" sldId="341"/>
        </pc:sldMkLst>
      </pc:sldChg>
      <pc:sldMasterChg chg="del delSldLayout">
        <pc:chgData name="" userId="41fd07c31f41bee6" providerId="LiveId" clId="{05F90AB7-8216-4958-8E8F-1F72EAE92FEF}" dt="2023-04-06T05:51:34.447" v="13" actId="2696"/>
        <pc:sldMasterMkLst>
          <pc:docMk/>
          <pc:sldMasterMk cId="124652491" sldId="2147483660"/>
        </pc:sldMasterMkLst>
        <pc:sldLayoutChg chg="del">
          <pc:chgData name="" userId="41fd07c31f41bee6" providerId="LiveId" clId="{05F90AB7-8216-4958-8E8F-1F72EAE92FEF}" dt="2023-04-06T05:51:34.442" v="2" actId="2696"/>
          <pc:sldLayoutMkLst>
            <pc:docMk/>
            <pc:sldMasterMk cId="124652491" sldId="2147483660"/>
            <pc:sldLayoutMk cId="2072413717" sldId="2147483661"/>
          </pc:sldLayoutMkLst>
        </pc:sldLayoutChg>
        <pc:sldLayoutChg chg="del">
          <pc:chgData name="" userId="41fd07c31f41bee6" providerId="LiveId" clId="{05F90AB7-8216-4958-8E8F-1F72EAE92FEF}" dt="2023-04-06T05:51:34.442" v="3" actId="2696"/>
          <pc:sldLayoutMkLst>
            <pc:docMk/>
            <pc:sldMasterMk cId="124652491" sldId="2147483660"/>
            <pc:sldLayoutMk cId="2994762576" sldId="2147483662"/>
          </pc:sldLayoutMkLst>
        </pc:sldLayoutChg>
        <pc:sldLayoutChg chg="del">
          <pc:chgData name="" userId="41fd07c31f41bee6" providerId="LiveId" clId="{05F90AB7-8216-4958-8E8F-1F72EAE92FEF}" dt="2023-04-06T05:51:34.443" v="4" actId="2696"/>
          <pc:sldLayoutMkLst>
            <pc:docMk/>
            <pc:sldMasterMk cId="124652491" sldId="2147483660"/>
            <pc:sldLayoutMk cId="1965685470" sldId="2147483663"/>
          </pc:sldLayoutMkLst>
        </pc:sldLayoutChg>
        <pc:sldLayoutChg chg="del">
          <pc:chgData name="" userId="41fd07c31f41bee6" providerId="LiveId" clId="{05F90AB7-8216-4958-8E8F-1F72EAE92FEF}" dt="2023-04-06T05:51:34.443" v="5" actId="2696"/>
          <pc:sldLayoutMkLst>
            <pc:docMk/>
            <pc:sldMasterMk cId="124652491" sldId="2147483660"/>
            <pc:sldLayoutMk cId="2044473199" sldId="2147483664"/>
          </pc:sldLayoutMkLst>
        </pc:sldLayoutChg>
        <pc:sldLayoutChg chg="del">
          <pc:chgData name="" userId="41fd07c31f41bee6" providerId="LiveId" clId="{05F90AB7-8216-4958-8E8F-1F72EAE92FEF}" dt="2023-04-06T05:51:34.444" v="6" actId="2696"/>
          <pc:sldLayoutMkLst>
            <pc:docMk/>
            <pc:sldMasterMk cId="124652491" sldId="2147483660"/>
            <pc:sldLayoutMk cId="1215845418" sldId="2147483665"/>
          </pc:sldLayoutMkLst>
        </pc:sldLayoutChg>
        <pc:sldLayoutChg chg="del">
          <pc:chgData name="" userId="41fd07c31f41bee6" providerId="LiveId" clId="{05F90AB7-8216-4958-8E8F-1F72EAE92FEF}" dt="2023-04-06T05:51:34.444" v="7" actId="2696"/>
          <pc:sldLayoutMkLst>
            <pc:docMk/>
            <pc:sldMasterMk cId="124652491" sldId="2147483660"/>
            <pc:sldLayoutMk cId="761939986" sldId="2147483666"/>
          </pc:sldLayoutMkLst>
        </pc:sldLayoutChg>
        <pc:sldLayoutChg chg="del">
          <pc:chgData name="" userId="41fd07c31f41bee6" providerId="LiveId" clId="{05F90AB7-8216-4958-8E8F-1F72EAE92FEF}" dt="2023-04-06T05:51:34.444" v="8" actId="2696"/>
          <pc:sldLayoutMkLst>
            <pc:docMk/>
            <pc:sldMasterMk cId="124652491" sldId="2147483660"/>
            <pc:sldLayoutMk cId="2090776751" sldId="2147483667"/>
          </pc:sldLayoutMkLst>
        </pc:sldLayoutChg>
        <pc:sldLayoutChg chg="del">
          <pc:chgData name="" userId="41fd07c31f41bee6" providerId="LiveId" clId="{05F90AB7-8216-4958-8E8F-1F72EAE92FEF}" dt="2023-04-06T05:51:34.445" v="9" actId="2696"/>
          <pc:sldLayoutMkLst>
            <pc:docMk/>
            <pc:sldMasterMk cId="124652491" sldId="2147483660"/>
            <pc:sldLayoutMk cId="2097109710" sldId="2147483668"/>
          </pc:sldLayoutMkLst>
        </pc:sldLayoutChg>
        <pc:sldLayoutChg chg="del">
          <pc:chgData name="" userId="41fd07c31f41bee6" providerId="LiveId" clId="{05F90AB7-8216-4958-8E8F-1F72EAE92FEF}" dt="2023-04-06T05:51:34.445" v="10" actId="2696"/>
          <pc:sldLayoutMkLst>
            <pc:docMk/>
            <pc:sldMasterMk cId="124652491" sldId="2147483660"/>
            <pc:sldLayoutMk cId="3735130890" sldId="2147483669"/>
          </pc:sldLayoutMkLst>
        </pc:sldLayoutChg>
        <pc:sldLayoutChg chg="del">
          <pc:chgData name="" userId="41fd07c31f41bee6" providerId="LiveId" clId="{05F90AB7-8216-4958-8E8F-1F72EAE92FEF}" dt="2023-04-06T05:51:34.445" v="11" actId="2696"/>
          <pc:sldLayoutMkLst>
            <pc:docMk/>
            <pc:sldMasterMk cId="124652491" sldId="2147483660"/>
            <pc:sldLayoutMk cId="3724325371" sldId="2147483670"/>
          </pc:sldLayoutMkLst>
        </pc:sldLayoutChg>
        <pc:sldLayoutChg chg="del">
          <pc:chgData name="" userId="41fd07c31f41bee6" providerId="LiveId" clId="{05F90AB7-8216-4958-8E8F-1F72EAE92FEF}" dt="2023-04-06T05:51:34.446" v="12" actId="2696"/>
          <pc:sldLayoutMkLst>
            <pc:docMk/>
            <pc:sldMasterMk cId="124652491" sldId="2147483660"/>
            <pc:sldLayoutMk cId="3435531231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3FA81-8A23-4D90-BE2E-FB62247ECA9B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4953E-99A9-47DD-ADC9-7CACFAF8D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28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追加で例えば、</a:t>
            </a:r>
            <a:r>
              <a:rPr kumimoji="1" lang="en-US" altLang="ja-JP" dirty="0"/>
              <a:t>BIOJAPAN</a:t>
            </a:r>
            <a:r>
              <a:rPr kumimoji="1" lang="ja-JP" altLang="en-US" dirty="0"/>
              <a:t>の画像とか（展示会、学会の画像とか）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953E-99A9-47DD-ADC9-7CACFAF8DE6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5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A1BB21-DB78-424B-BB6C-5FA657EED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2A00EA-2E10-47A0-A387-54AD9DB08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2A939-785A-4E10-BEF7-FA519019F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2B9-95F7-4640-8ACD-548EFBFD137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466C19-16A2-42A0-B391-FA0961D5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000A5B-3521-4BEF-9988-310C56943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A3FC-CD18-456D-8B2B-820AF4329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869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5F1179-919A-4E68-953B-B86A0ECF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54C96EB-F85D-4C7F-97A2-67C16D54C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DE41C8-0951-4383-89F5-D079C116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2B9-95F7-4640-8ACD-548EFBFD137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1222B5-6F13-4703-A989-F03C4129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26319C-42BC-48A0-82FE-FD0C73D0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A3FC-CD18-456D-8B2B-820AF4329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34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D5EE465-5B56-4F88-8333-8020F8E0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081A014-102C-4602-BF32-3C5442862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CBF6C8-4E23-4CC1-BFB9-6D1CA5D81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2B9-95F7-4640-8ACD-548EFBFD137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A5D6B5-0C82-4C58-9C69-6A2B8B42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4ACCB8-DAF6-4DD2-9049-1F05E746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A3FC-CD18-456D-8B2B-820AF4329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047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7C5F5D-0B7E-44C6-ADB4-D7EA7CB15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7F7579-8765-4001-9120-C3BB9AA18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95E0FD-872E-4C3D-817E-BF5607DEE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2B9-95F7-4640-8ACD-548EFBFD137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119EAB-3A7A-47BD-8236-13C6103E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C26180-769D-4586-A285-120A78E31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A3FC-CD18-456D-8B2B-820AF4329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589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99F2BB-E849-419A-A101-60076E76E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934065D-6579-4667-8165-7CFD5DC80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E1ADBE-05C4-4463-989A-3891ECCB3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2B9-95F7-4640-8ACD-548EFBFD137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DAD3E5-57C9-4D02-A397-63320366A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AB34D6-DFA0-4A91-9DEC-70F30006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A3FC-CD18-456D-8B2B-820AF4329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18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82D273-A628-482B-A637-308C7379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110925-4211-4A46-BD83-A4D2CEDE5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4D0F5E9-EA27-4D28-AD62-C57DF252A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A9E8F27-729B-49BF-82F0-EDCD5BC01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2B9-95F7-4640-8ACD-548EFBFD137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9FCF14B-792C-4F7F-9162-CB45701E9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6328B41-DE09-4D81-A486-0E46B2665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A3FC-CD18-456D-8B2B-820AF4329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24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B8F178-7D12-474E-A88E-6E0FC457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E104EAB-C52B-4B0A-99A8-867EFF305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F341621-8A04-4AF7-BAC0-A1B5BADA8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10EB2E2-F7CB-4AE4-88E6-76CB2AF40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15EAE11-F189-4FCA-9BF3-6A6F89A89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02765B6-A393-458E-9973-04C73960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2B9-95F7-4640-8ACD-548EFBFD137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E60B67B-4DDA-4EAD-8886-3699D2EA7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7C68900-3D1E-4227-BFC7-82000D50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A3FC-CD18-456D-8B2B-820AF4329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697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22D8D4-EA59-4EF0-BE50-7693391A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44A93EB-80CD-443A-ACF6-3E5A894B4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2B9-95F7-4640-8ACD-548EFBFD137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78F0B5A-6EAC-4CD6-8030-F7D894CFF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D3272E-BED3-4B10-AE91-FF2E586B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A3FC-CD18-456D-8B2B-820AF4329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3336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26E71F9-C128-4F7B-B52A-341BE71DF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2B9-95F7-4640-8ACD-548EFBFD137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3C122A4-BA36-42CB-BBA4-17711012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DBA35A-B9B8-4C9D-9BE2-0065E54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A3FC-CD18-456D-8B2B-820AF4329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710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1AE3F4-1FD1-4A64-AB12-CB9CDD95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A39B96-ABFF-41F5-8196-C5F1800FF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ED8C831-A75F-4C9B-936B-1DC8CDA31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CD96CEE-0E03-4218-A4C0-5A20F16AF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2B9-95F7-4640-8ACD-548EFBFD137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A651BFB-013A-493E-9523-E1FEB8F85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4AC7100-7511-41C4-B4F6-FC779E03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A3FC-CD18-456D-8B2B-820AF4329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38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5E4A9E-25E7-4624-877C-949597A0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02DC1A3-B788-4C44-AA44-AF79FBD7C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E34A747-9567-4594-A653-75D33620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3A8E79-FCF5-4D95-9A44-D79BC5CC7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2B9-95F7-4640-8ACD-548EFBFD137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0791571-1900-4F77-93BB-5645D5DC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9D78866-0D2F-49F4-9C8C-CE0C8855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9A3FC-CD18-456D-8B2B-820AF4329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067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FB3C001-F87B-43FD-BE5D-9FB74A71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845F722-6B85-4BEB-92E6-2E00B2F9F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A47571-91AE-4FD6-9E85-FF7C6FD2ED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0F2B9-95F7-4640-8ACD-548EFBFD137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FAFF09-4EF4-4CAC-B228-A5E6C1EC4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71C674-C9E2-4E92-9B3C-EE05F319A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9A3FC-CD18-456D-8B2B-820AF4329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2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064ADC-ABB2-445A-9C62-700B962E2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01" y="49428"/>
            <a:ext cx="10515600" cy="49427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リンパ浮腫とは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5930705" y="4601459"/>
            <a:ext cx="5798816" cy="2192514"/>
            <a:chOff x="126102" y="4637009"/>
            <a:chExt cx="5798816" cy="2192514"/>
          </a:xfrm>
        </p:grpSpPr>
        <p:sp>
          <p:nvSpPr>
            <p:cNvPr id="50" name="角丸四角形 49"/>
            <p:cNvSpPr/>
            <p:nvPr/>
          </p:nvSpPr>
          <p:spPr>
            <a:xfrm>
              <a:off x="126102" y="4637009"/>
              <a:ext cx="5798816" cy="2192514"/>
            </a:xfrm>
            <a:prstGeom prst="roundRect">
              <a:avLst>
                <a:gd name="adj" fmla="val 6045"/>
              </a:avLst>
            </a:prstGeom>
            <a:solidFill>
              <a:srgbClr val="FFD9D9">
                <a:alpha val="30000"/>
              </a:srgbClr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sz="2000" kern="0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203286" y="4774158"/>
              <a:ext cx="5644448" cy="2055364"/>
              <a:chOff x="217998" y="4774158"/>
              <a:chExt cx="5644448" cy="2055364"/>
            </a:xfrm>
          </p:grpSpPr>
          <p:grpSp>
            <p:nvGrpSpPr>
              <p:cNvPr id="15" name="グループ化 14"/>
              <p:cNvGrpSpPr/>
              <p:nvPr/>
            </p:nvGrpSpPr>
            <p:grpSpPr>
              <a:xfrm>
                <a:off x="4406400" y="4774158"/>
                <a:ext cx="1456046" cy="2055364"/>
                <a:chOff x="4406400" y="4774158"/>
                <a:chExt cx="1456046" cy="2055364"/>
              </a:xfrm>
            </p:grpSpPr>
            <p:pic>
              <p:nvPicPr>
                <p:cNvPr id="75" name="図 74">
                  <a:extLst>
                    <a:ext uri="{FF2B5EF4-FFF2-40B4-BE49-F238E27FC236}">
                      <a16:creationId xmlns:a16="http://schemas.microsoft.com/office/drawing/2014/main" id="{E958BB6E-BA5F-4B48-B128-749E588FDC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6694" r="13571"/>
                <a:stretch/>
              </p:blipFill>
              <p:spPr>
                <a:xfrm rot="16200000">
                  <a:off x="4271766" y="4908792"/>
                  <a:ext cx="1725314" cy="1456046"/>
                </a:xfrm>
                <a:prstGeom prst="rect">
                  <a:avLst/>
                </a:prstGeom>
              </p:spPr>
            </p:pic>
            <p:sp>
              <p:nvSpPr>
                <p:cNvPr id="78" name="テキスト ボックス 77">
                  <a:extLst>
                    <a:ext uri="{FF2B5EF4-FFF2-40B4-BE49-F238E27FC236}">
                      <a16:creationId xmlns:a16="http://schemas.microsoft.com/office/drawing/2014/main" id="{D77ACB63-20EC-4492-974F-C1D6937FDCEE}"/>
                    </a:ext>
                  </a:extLst>
                </p:cNvPr>
                <p:cNvSpPr txBox="1"/>
                <p:nvPr/>
              </p:nvSpPr>
              <p:spPr>
                <a:xfrm>
                  <a:off x="4655088" y="6429412"/>
                  <a:ext cx="95867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ja-JP" altLang="en-US" sz="2000" kern="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触診</a:t>
                  </a:r>
                </a:p>
              </p:txBody>
            </p:sp>
          </p:grpSp>
          <p:grpSp>
            <p:nvGrpSpPr>
              <p:cNvPr id="14" name="グループ化 13"/>
              <p:cNvGrpSpPr/>
              <p:nvPr/>
            </p:nvGrpSpPr>
            <p:grpSpPr>
              <a:xfrm>
                <a:off x="217998" y="4908792"/>
                <a:ext cx="1725313" cy="1920730"/>
                <a:chOff x="217998" y="4908792"/>
                <a:chExt cx="1725313" cy="1920730"/>
              </a:xfrm>
            </p:grpSpPr>
            <p:pic>
              <p:nvPicPr>
                <p:cNvPr id="76" name="図 75">
                  <a:extLst>
                    <a:ext uri="{FF2B5EF4-FFF2-40B4-BE49-F238E27FC236}">
                      <a16:creationId xmlns:a16="http://schemas.microsoft.com/office/drawing/2014/main" id="{E8A2EB99-8994-4EEF-9E8B-E5F8746A24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7998" y="4908792"/>
                  <a:ext cx="1725313" cy="1456045"/>
                </a:xfrm>
                <a:prstGeom prst="rect">
                  <a:avLst/>
                </a:prstGeom>
              </p:spPr>
            </p:pic>
            <p:sp>
              <p:nvSpPr>
                <p:cNvPr id="79" name="テキスト ボックス 78">
                  <a:extLst>
                    <a:ext uri="{FF2B5EF4-FFF2-40B4-BE49-F238E27FC236}">
                      <a16:creationId xmlns:a16="http://schemas.microsoft.com/office/drawing/2014/main" id="{3EE8CE42-B521-4140-B8AF-6376F190717F}"/>
                    </a:ext>
                  </a:extLst>
                </p:cNvPr>
                <p:cNvSpPr txBox="1"/>
                <p:nvPr/>
              </p:nvSpPr>
              <p:spPr>
                <a:xfrm>
                  <a:off x="267169" y="6429412"/>
                  <a:ext cx="16269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ja-JP" altLang="en-US" sz="2000" kern="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周径計測</a:t>
                  </a:r>
                </a:p>
              </p:txBody>
            </p:sp>
          </p:grpSp>
          <p:grpSp>
            <p:nvGrpSpPr>
              <p:cNvPr id="13" name="グループ化 12"/>
              <p:cNvGrpSpPr/>
              <p:nvPr/>
            </p:nvGrpSpPr>
            <p:grpSpPr>
              <a:xfrm>
                <a:off x="1011130" y="4857355"/>
                <a:ext cx="4327451" cy="1972167"/>
                <a:chOff x="872837" y="4857355"/>
                <a:chExt cx="4327451" cy="1972167"/>
              </a:xfrm>
            </p:grpSpPr>
            <p:sp>
              <p:nvSpPr>
                <p:cNvPr id="81" name="テキスト ボックス 80">
                  <a:extLst>
                    <a:ext uri="{FF2B5EF4-FFF2-40B4-BE49-F238E27FC236}">
                      <a16:creationId xmlns:a16="http://schemas.microsoft.com/office/drawing/2014/main" id="{B9F9742B-C1D8-4D1A-88AC-1DA50D944F33}"/>
                    </a:ext>
                  </a:extLst>
                </p:cNvPr>
                <p:cNvSpPr txBox="1"/>
                <p:nvPr/>
              </p:nvSpPr>
              <p:spPr>
                <a:xfrm>
                  <a:off x="872837" y="6429412"/>
                  <a:ext cx="432745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ja-JP" altLang="en-US" sz="2000" kern="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リンパシンチグラフィー</a:t>
                  </a:r>
                  <a:r>
                    <a:rPr lang="en-US" altLang="ja-JP" sz="2000" baseline="30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Times New Roman" panose="02020603050405020304" pitchFamily="18" charset="0"/>
                    </a:rPr>
                    <a:t>3)</a:t>
                  </a:r>
                  <a:endParaRPr lang="ja-JP" altLang="en-US" sz="20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8" name="図 47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0554" t="-3305" r="28052" b="3305"/>
                <a:stretch/>
              </p:blipFill>
              <p:spPr>
                <a:xfrm>
                  <a:off x="2089965" y="4857355"/>
                  <a:ext cx="1893194" cy="155891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251769" y="4599128"/>
            <a:ext cx="4863687" cy="1620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早期診断技術がなく手遅れになる</a:t>
            </a:r>
            <a:endParaRPr lang="en-US" altLang="ja-JP" sz="20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セルフケアの効果がわかりにくい</a:t>
            </a:r>
            <a:endParaRPr lang="en-US" altLang="ja-JP" sz="20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保存治療の患者負担が大きい</a:t>
            </a:r>
            <a:endParaRPr lang="en-US" altLang="ja-JP" sz="20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QOL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（生活の質）の著しい低下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7" name="Picture 2" descr="medical_mask_shinpai_doctor_man.png (890×955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94" b="98448" l="50952" r="94524">
                        <a14:foregroundMark x1="64270" y1="51204" x2="64270" y2="51204"/>
                        <a14:foregroundMark x1="76180" y1="52880" x2="76180" y2="52880"/>
                        <a14:foregroundMark x1="74944" y1="58115" x2="74944" y2="58115"/>
                        <a14:foregroundMark x1="63371" y1="56649" x2="63371" y2="56649"/>
                        <a14:foregroundMark x1="65393" y1="64188" x2="65393" y2="64188"/>
                        <a14:foregroundMark x1="66517" y1="72565" x2="66517" y2="72565"/>
                        <a14:foregroundMark x1="67303" y1="73194" x2="67303" y2="73194"/>
                        <a14:foregroundMark x1="65506" y1="72461" x2="65506" y2="72461"/>
                        <a14:foregroundMark x1="64719" y1="72147" x2="64719" y2="72147"/>
                        <a14:foregroundMark x1="68202" y1="73194" x2="68202" y2="73194"/>
                        <a14:foregroundMark x1="67191" y1="72565" x2="67191" y2="72565"/>
                        <a14:foregroundMark x1="67191" y1="72565" x2="67191" y2="72565"/>
                        <a14:foregroundMark x1="67191" y1="72565" x2="67191" y2="72565"/>
                        <a14:foregroundMark x1="66404" y1="72565" x2="66404" y2="72565"/>
                        <a14:foregroundMark x1="65955" y1="73298" x2="65955" y2="73298"/>
                        <a14:foregroundMark x1="65955" y1="73298" x2="65955" y2="73298"/>
                        <a14:foregroundMark x1="65056" y1="72880" x2="65056" y2="72880"/>
                        <a14:foregroundMark x1="74831" y1="51623" x2="74831" y2="51623"/>
                        <a14:foregroundMark x1="65618" y1="50366" x2="65618" y2="50366"/>
                        <a14:foregroundMark x1="78652" y1="54031" x2="78652" y2="54031"/>
                        <a14:foregroundMark x1="70787" y1="86702" x2="70787" y2="86702"/>
                        <a14:foregroundMark x1="81348" y1="87435" x2="81348" y2="87435"/>
                        <a14:foregroundMark x1="76742" y1="82513" x2="76742" y2="82513"/>
                        <a14:foregroundMark x1="76742" y1="81257" x2="76742" y2="81257"/>
                        <a14:foregroundMark x1="75393" y1="80105" x2="75393" y2="80105"/>
                        <a14:foregroundMark x1="74045" y1="79686" x2="74045" y2="79686"/>
                        <a14:foregroundMark x1="74045" y1="79686" x2="74045" y2="79686"/>
                        <a14:foregroundMark x1="72697" y1="79686" x2="72697" y2="79686"/>
                        <a14:foregroundMark x1="74607" y1="78429" x2="74607" y2="78429"/>
                        <a14:foregroundMark x1="75056" y1="79476" x2="74045" y2="80733"/>
                        <a14:foregroundMark x1="73708" y1="82513" x2="73708" y2="82513"/>
                        <a14:foregroundMark x1="65056" y1="84293" x2="65056" y2="84293"/>
                        <a14:foregroundMark x1="62472" y1="80942" x2="62472" y2="80942"/>
                        <a14:foregroundMark x1="64270" y1="79058" x2="64270" y2="79058"/>
                        <a14:foregroundMark x1="68539" y1="78429" x2="68539" y2="78429"/>
                        <a14:foregroundMark x1="65056" y1="82408" x2="65056" y2="82408"/>
                        <a14:foregroundMark x1="67753" y1="81257" x2="67753" y2="81257"/>
                        <a14:foregroundMark x1="60225" y1="87120" x2="60225" y2="87120"/>
                        <a14:foregroundMark x1="58202" y1="88796" x2="58202" y2="88796"/>
                        <a14:foregroundMark x1="59551" y1="82094" x2="59551" y2="82094"/>
                        <a14:foregroundMark x1="57753" y1="80838" x2="57753" y2="80838"/>
                        <a14:foregroundMark x1="57753" y1="80838" x2="57753" y2="80838"/>
                        <a14:foregroundMark x1="60225" y1="80733" x2="60225" y2="80733"/>
                        <a14:foregroundMark x1="54831" y1="88482" x2="54831" y2="88482"/>
                        <a14:foregroundMark x1="54831" y1="91623" x2="54831" y2="91623"/>
                        <a14:foregroundMark x1="64157" y1="96649" x2="64157" y2="96649"/>
                        <a14:foregroundMark x1="70449" y1="96021" x2="70449" y2="96021"/>
                        <a14:foregroundMark x1="73258" y1="92670" x2="73258" y2="92670"/>
                        <a14:foregroundMark x1="61348" y1="96754" x2="61348" y2="96754"/>
                        <a14:foregroundMark x1="69551" y1="85026" x2="69551" y2="85026"/>
                        <a14:foregroundMark x1="75843" y1="89110" x2="75843" y2="89110"/>
                        <a14:foregroundMark x1="81348" y1="90890" x2="81348" y2="90890"/>
                        <a14:foregroundMark x1="82022" y1="95916" x2="82022" y2="95916"/>
                        <a14:foregroundMark x1="78202" y1="93822" x2="78202" y2="93822"/>
                        <a14:foregroundMark x1="83596" y1="96021" x2="83596" y2="96021"/>
                        <a14:foregroundMark x1="62921" y1="51937" x2="62921" y2="51937"/>
                        <a14:foregroundMark x1="64719" y1="56440" x2="64719" y2="56440"/>
                        <a14:foregroundMark x1="75056" y1="58220" x2="75056" y2="58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55" t="31186"/>
          <a:stretch/>
        </p:blipFill>
        <p:spPr bwMode="auto">
          <a:xfrm>
            <a:off x="4253370" y="4566800"/>
            <a:ext cx="793746" cy="114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34" y="4601459"/>
            <a:ext cx="1028154" cy="111230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24AAF5A-C305-4D15-8E2D-258CA8691538}"/>
              </a:ext>
            </a:extLst>
          </p:cNvPr>
          <p:cNvSpPr txBox="1"/>
          <p:nvPr/>
        </p:nvSpPr>
        <p:spPr>
          <a:xfrm>
            <a:off x="126101" y="603633"/>
            <a:ext cx="7415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リンパ浮腫：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乳がんや婦人科がんの手術後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20〜30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％発症</a:t>
            </a:r>
            <a:r>
              <a:rPr lang="en-US" sz="2000" baseline="300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1-2)</a:t>
            </a:r>
          </a:p>
        </p:txBody>
      </p:sp>
      <p:grpSp>
        <p:nvGrpSpPr>
          <p:cNvPr id="132" name="グループ化 131"/>
          <p:cNvGrpSpPr/>
          <p:nvPr/>
        </p:nvGrpSpPr>
        <p:grpSpPr>
          <a:xfrm>
            <a:off x="251769" y="1063403"/>
            <a:ext cx="7357752" cy="3089485"/>
            <a:chOff x="48569" y="1728931"/>
            <a:chExt cx="6386088" cy="2681488"/>
          </a:xfrm>
        </p:grpSpPr>
        <p:pic>
          <p:nvPicPr>
            <p:cNvPr id="133" name="図 132">
              <a:extLst>
                <a:ext uri="{FF2B5EF4-FFF2-40B4-BE49-F238E27FC236}">
                  <a16:creationId xmlns:a16="http://schemas.microsoft.com/office/drawing/2014/main" id="{6EDD5AEC-692F-4DA7-BD6D-6C3330013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486" t="35686" r="61461" b="14509"/>
            <a:stretch/>
          </p:blipFill>
          <p:spPr>
            <a:xfrm>
              <a:off x="48569" y="1732335"/>
              <a:ext cx="1571947" cy="2280026"/>
            </a:xfrm>
            <a:prstGeom prst="rect">
              <a:avLst/>
            </a:prstGeom>
          </p:spPr>
        </p:pic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77953E91-2AEA-41BA-8352-E1EF9C53C47A}"/>
                </a:ext>
              </a:extLst>
            </p:cNvPr>
            <p:cNvSpPr txBox="1"/>
            <p:nvPr/>
          </p:nvSpPr>
          <p:spPr>
            <a:xfrm>
              <a:off x="245696" y="4010309"/>
              <a:ext cx="11776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ja-JP" altLang="en-US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０期</a:t>
              </a:r>
            </a:p>
          </p:txBody>
        </p:sp>
        <p:pic>
          <p:nvPicPr>
            <p:cNvPr id="135" name="図 134">
              <a:extLst>
                <a:ext uri="{FF2B5EF4-FFF2-40B4-BE49-F238E27FC236}">
                  <a16:creationId xmlns:a16="http://schemas.microsoft.com/office/drawing/2014/main" id="{805DD978-0D2D-4FE1-98DC-ADAEC7D2C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628" t="35686" r="42319" b="14509"/>
            <a:stretch/>
          </p:blipFill>
          <p:spPr>
            <a:xfrm>
              <a:off x="1662360" y="1728931"/>
              <a:ext cx="1571947" cy="2280026"/>
            </a:xfrm>
            <a:prstGeom prst="rect">
              <a:avLst/>
            </a:prstGeom>
          </p:spPr>
        </p:pic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64D11E6D-337A-4C58-9392-FDBAB23035DF}"/>
                </a:ext>
              </a:extLst>
            </p:cNvPr>
            <p:cNvSpPr txBox="1"/>
            <p:nvPr/>
          </p:nvSpPr>
          <p:spPr>
            <a:xfrm>
              <a:off x="1859487" y="4010309"/>
              <a:ext cx="11776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ja-JP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Ⅰ</a:t>
              </a:r>
              <a:r>
                <a:rPr lang="ja-JP" altLang="en-US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期</a:t>
              </a:r>
            </a:p>
          </p:txBody>
        </p:sp>
        <p:pic>
          <p:nvPicPr>
            <p:cNvPr id="137" name="図 136">
              <a:extLst>
                <a:ext uri="{FF2B5EF4-FFF2-40B4-BE49-F238E27FC236}">
                  <a16:creationId xmlns:a16="http://schemas.microsoft.com/office/drawing/2014/main" id="{A5FA9A64-7BBC-4D4D-A90E-A1C0F45D7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7832" t="35686" r="23115" b="14509"/>
            <a:stretch/>
          </p:blipFill>
          <p:spPr>
            <a:xfrm>
              <a:off x="3276151" y="1732335"/>
              <a:ext cx="1571947" cy="2280026"/>
            </a:xfrm>
            <a:prstGeom prst="rect">
              <a:avLst/>
            </a:prstGeom>
          </p:spPr>
        </p:pic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7990C203-333F-4B5C-ACB5-3103D9A007C3}"/>
                </a:ext>
              </a:extLst>
            </p:cNvPr>
            <p:cNvSpPr txBox="1"/>
            <p:nvPr/>
          </p:nvSpPr>
          <p:spPr>
            <a:xfrm>
              <a:off x="3473278" y="4010309"/>
              <a:ext cx="11776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ja-JP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Ⅱ</a:t>
              </a:r>
              <a:r>
                <a:rPr lang="ja-JP" altLang="en-US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期</a:t>
              </a:r>
            </a:p>
          </p:txBody>
        </p:sp>
        <p:pic>
          <p:nvPicPr>
            <p:cNvPr id="139" name="図 138">
              <a:extLst>
                <a:ext uri="{FF2B5EF4-FFF2-40B4-BE49-F238E27FC236}">
                  <a16:creationId xmlns:a16="http://schemas.microsoft.com/office/drawing/2014/main" id="{141AAB9D-7B9B-4598-88B3-C6DF599BB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7453" t="35686" r="3824" b="14509"/>
            <a:stretch/>
          </p:blipFill>
          <p:spPr>
            <a:xfrm>
              <a:off x="4889943" y="1732335"/>
              <a:ext cx="1544714" cy="2280026"/>
            </a:xfrm>
            <a:prstGeom prst="rect">
              <a:avLst/>
            </a:prstGeom>
          </p:spPr>
        </p:pic>
        <p:sp>
          <p:nvSpPr>
            <p:cNvPr id="140" name="テキスト ボックス 139">
              <a:extLst>
                <a:ext uri="{FF2B5EF4-FFF2-40B4-BE49-F238E27FC236}">
                  <a16:creationId xmlns:a16="http://schemas.microsoft.com/office/drawing/2014/main" id="{E5990D30-1E80-4267-8A50-3B74682CD965}"/>
                </a:ext>
              </a:extLst>
            </p:cNvPr>
            <p:cNvSpPr txBox="1"/>
            <p:nvPr/>
          </p:nvSpPr>
          <p:spPr>
            <a:xfrm>
              <a:off x="5073454" y="4010309"/>
              <a:ext cx="11776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ja-JP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Ⅲ</a:t>
              </a:r>
              <a:r>
                <a:rPr lang="ja-JP" altLang="en-US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期</a:t>
              </a: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6839243" y="-110884"/>
            <a:ext cx="4839073" cy="4648463"/>
            <a:chOff x="1085845" y="92222"/>
            <a:chExt cx="4439711" cy="4264832"/>
          </a:xfrm>
        </p:grpSpPr>
        <p:sp>
          <p:nvSpPr>
            <p:cNvPr id="36" name="二等辺三角形 35"/>
            <p:cNvSpPr/>
            <p:nvPr/>
          </p:nvSpPr>
          <p:spPr>
            <a:xfrm rot="15919417">
              <a:off x="1699316" y="1274213"/>
              <a:ext cx="304800" cy="524808"/>
            </a:xfrm>
            <a:prstGeom prst="triangle">
              <a:avLst>
                <a:gd name="adj" fmla="val 53529"/>
              </a:avLst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37" name="角丸四角形 36"/>
            <p:cNvSpPr/>
            <p:nvPr/>
          </p:nvSpPr>
          <p:spPr>
            <a:xfrm>
              <a:off x="1861343" y="1160314"/>
              <a:ext cx="3664213" cy="3131400"/>
            </a:xfrm>
            <a:prstGeom prst="roundRect">
              <a:avLst>
                <a:gd name="adj" fmla="val 8328"/>
              </a:avLst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grpSp>
          <p:nvGrpSpPr>
            <p:cNvPr id="38" name="グループ化 37"/>
            <p:cNvGrpSpPr/>
            <p:nvPr/>
          </p:nvGrpSpPr>
          <p:grpSpPr>
            <a:xfrm rot="5400000" flipV="1">
              <a:off x="4020756" y="2884657"/>
              <a:ext cx="2121824" cy="185850"/>
              <a:chOff x="-3796673" y="6548042"/>
              <a:chExt cx="8322807" cy="685222"/>
            </a:xfrm>
          </p:grpSpPr>
          <p:sp>
            <p:nvSpPr>
              <p:cNvPr id="121" name="円/楕円 120"/>
              <p:cNvSpPr/>
              <p:nvPr/>
            </p:nvSpPr>
            <p:spPr>
              <a:xfrm>
                <a:off x="-3796673" y="6669856"/>
                <a:ext cx="1356517" cy="4416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円/楕円 121"/>
              <p:cNvSpPr/>
              <p:nvPr/>
            </p:nvSpPr>
            <p:spPr>
              <a:xfrm>
                <a:off x="-3022642" y="6548042"/>
                <a:ext cx="1356517" cy="685222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円/楕円 122"/>
              <p:cNvSpPr/>
              <p:nvPr/>
            </p:nvSpPr>
            <p:spPr>
              <a:xfrm>
                <a:off x="-2248609" y="6548042"/>
                <a:ext cx="1356518" cy="685222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円/楕円 123"/>
              <p:cNvSpPr/>
              <p:nvPr/>
            </p:nvSpPr>
            <p:spPr>
              <a:xfrm>
                <a:off x="-1474577" y="6548042"/>
                <a:ext cx="1356518" cy="685222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円/楕円 124"/>
              <p:cNvSpPr/>
              <p:nvPr/>
            </p:nvSpPr>
            <p:spPr>
              <a:xfrm>
                <a:off x="-700545" y="6548042"/>
                <a:ext cx="1356518" cy="685222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円/楕円 125"/>
              <p:cNvSpPr/>
              <p:nvPr/>
            </p:nvSpPr>
            <p:spPr>
              <a:xfrm>
                <a:off x="73487" y="6548042"/>
                <a:ext cx="1356518" cy="685222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円/楕円 126"/>
              <p:cNvSpPr/>
              <p:nvPr/>
            </p:nvSpPr>
            <p:spPr>
              <a:xfrm>
                <a:off x="847519" y="6548042"/>
                <a:ext cx="1356518" cy="685222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円/楕円 127"/>
              <p:cNvSpPr/>
              <p:nvPr/>
            </p:nvSpPr>
            <p:spPr>
              <a:xfrm>
                <a:off x="1621551" y="6548042"/>
                <a:ext cx="1356518" cy="685222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円/楕円 128"/>
              <p:cNvSpPr/>
              <p:nvPr/>
            </p:nvSpPr>
            <p:spPr>
              <a:xfrm>
                <a:off x="2395583" y="6548042"/>
                <a:ext cx="1356518" cy="685222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円/楕円 129"/>
              <p:cNvSpPr/>
              <p:nvPr/>
            </p:nvSpPr>
            <p:spPr>
              <a:xfrm>
                <a:off x="3169617" y="6691971"/>
                <a:ext cx="1356517" cy="448154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正方形/長方形 130"/>
              <p:cNvSpPr/>
              <p:nvPr/>
            </p:nvSpPr>
            <p:spPr>
              <a:xfrm>
                <a:off x="-3136900" y="6785513"/>
                <a:ext cx="7073898" cy="21028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0" name="グループ化 39"/>
            <p:cNvGrpSpPr/>
            <p:nvPr/>
          </p:nvGrpSpPr>
          <p:grpSpPr>
            <a:xfrm>
              <a:off x="4196187" y="1867954"/>
              <a:ext cx="549881" cy="402765"/>
              <a:chOff x="9963074" y="6373319"/>
              <a:chExt cx="549881" cy="402765"/>
            </a:xfrm>
          </p:grpSpPr>
          <p:sp>
            <p:nvSpPr>
              <p:cNvPr id="119" name="爆発 2 118"/>
              <p:cNvSpPr/>
              <p:nvPr/>
            </p:nvSpPr>
            <p:spPr>
              <a:xfrm>
                <a:off x="9963074" y="6404567"/>
                <a:ext cx="549881" cy="371517"/>
              </a:xfrm>
              <a:prstGeom prst="irregularSeal2">
                <a:avLst/>
              </a:prstGeom>
              <a:solidFill>
                <a:schemeClr val="tx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テキスト ボックス 119"/>
              <p:cNvSpPr txBox="1"/>
              <p:nvPr/>
            </p:nvSpPr>
            <p:spPr>
              <a:xfrm>
                <a:off x="10001046" y="6373319"/>
                <a:ext cx="4066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</a:t>
                </a:r>
              </a:p>
            </p:txBody>
          </p:sp>
        </p:grpSp>
        <p:grpSp>
          <p:nvGrpSpPr>
            <p:cNvPr id="6" name="グループ化 5"/>
            <p:cNvGrpSpPr/>
            <p:nvPr/>
          </p:nvGrpSpPr>
          <p:grpSpPr>
            <a:xfrm>
              <a:off x="3632240" y="1191140"/>
              <a:ext cx="1836000" cy="707886"/>
              <a:chOff x="3572647" y="1211332"/>
              <a:chExt cx="1836000" cy="707886"/>
            </a:xfrm>
          </p:grpSpPr>
          <p:sp>
            <p:nvSpPr>
              <p:cNvPr id="117" name="正方形/長方形 116"/>
              <p:cNvSpPr/>
              <p:nvPr/>
            </p:nvSpPr>
            <p:spPr>
              <a:xfrm>
                <a:off x="3644647" y="1241275"/>
                <a:ext cx="1692000" cy="648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テキスト ボックス 117"/>
              <p:cNvSpPr txBox="1"/>
              <p:nvPr/>
            </p:nvSpPr>
            <p:spPr>
              <a:xfrm>
                <a:off x="3572647" y="1211332"/>
                <a:ext cx="1836000" cy="70788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ja-JP" altLang="en-US" sz="2000" b="1" dirty="0">
                    <a:solidFill>
                      <a:prstClr val="white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間質アルブミン</a:t>
                </a:r>
                <a:endParaRPr lang="en-US" altLang="ja-JP" sz="2000" b="1" dirty="0">
                  <a:solidFill>
                    <a:prstClr val="white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  <a:p>
                <a:pPr algn="ctr"/>
                <a:r>
                  <a:rPr lang="ja-JP" altLang="en-US" sz="2000" b="1" dirty="0">
                    <a:solidFill>
                      <a:prstClr val="white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堆積濃度</a:t>
                </a:r>
                <a:r>
                  <a:rPr lang="en-US" sz="2000" b="1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b="1" i="1" baseline="-250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</a:t>
                </a:r>
                <a:endParaRPr lang="en-US" sz="2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乗算記号 42"/>
            <p:cNvSpPr/>
            <p:nvPr/>
          </p:nvSpPr>
          <p:spPr>
            <a:xfrm>
              <a:off x="4848463" y="3562942"/>
              <a:ext cx="446413" cy="480231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C00000"/>
                </a:solidFill>
              </a:endParaRPr>
            </a:p>
          </p:txBody>
        </p:sp>
        <p:grpSp>
          <p:nvGrpSpPr>
            <p:cNvPr id="44" name="グループ化 43"/>
            <p:cNvGrpSpPr/>
            <p:nvPr/>
          </p:nvGrpSpPr>
          <p:grpSpPr>
            <a:xfrm>
              <a:off x="4043634" y="2240886"/>
              <a:ext cx="828692" cy="975790"/>
              <a:chOff x="9593213" y="3538144"/>
              <a:chExt cx="828692" cy="975790"/>
            </a:xfrm>
          </p:grpSpPr>
          <p:grpSp>
            <p:nvGrpSpPr>
              <p:cNvPr id="112" name="グループ化 111"/>
              <p:cNvGrpSpPr/>
              <p:nvPr/>
            </p:nvGrpSpPr>
            <p:grpSpPr>
              <a:xfrm>
                <a:off x="9843230" y="3538144"/>
                <a:ext cx="328658" cy="252000"/>
                <a:chOff x="9751728" y="3536727"/>
                <a:chExt cx="328658" cy="252000"/>
              </a:xfrm>
            </p:grpSpPr>
            <p:cxnSp>
              <p:nvCxnSpPr>
                <p:cNvPr id="114" name="直線矢印コネクタ 113"/>
                <p:cNvCxnSpPr/>
                <p:nvPr/>
              </p:nvCxnSpPr>
              <p:spPr>
                <a:xfrm flipV="1">
                  <a:off x="9751728" y="3536727"/>
                  <a:ext cx="0" cy="2520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線矢印コネクタ 114"/>
                <p:cNvCxnSpPr/>
                <p:nvPr/>
              </p:nvCxnSpPr>
              <p:spPr>
                <a:xfrm flipV="1">
                  <a:off x="9916057" y="3536727"/>
                  <a:ext cx="0" cy="2520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線矢印コネクタ 115"/>
                <p:cNvCxnSpPr/>
                <p:nvPr/>
              </p:nvCxnSpPr>
              <p:spPr>
                <a:xfrm flipV="1">
                  <a:off x="10080386" y="3536727"/>
                  <a:ext cx="0" cy="2520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3" name="テキスト ボックス 112"/>
              <p:cNvSpPr txBox="1"/>
              <p:nvPr/>
            </p:nvSpPr>
            <p:spPr>
              <a:xfrm>
                <a:off x="9593213" y="3806048"/>
                <a:ext cx="828692" cy="70788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ja-JP" altLang="en-US" sz="2000" b="1" dirty="0">
                    <a:solidFill>
                      <a:prstClr val="white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水分増加</a:t>
                </a:r>
              </a:p>
            </p:txBody>
          </p:sp>
        </p:grpSp>
        <p:sp>
          <p:nvSpPr>
            <p:cNvPr id="45" name="テキスト ボックス 44"/>
            <p:cNvSpPr txBox="1"/>
            <p:nvPr/>
          </p:nvSpPr>
          <p:spPr>
            <a:xfrm>
              <a:off x="3671615" y="3632193"/>
              <a:ext cx="1650622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rgbClr val="C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リンパ管</a:t>
              </a:r>
              <a:endParaRPr lang="en-US" altLang="ja-JP" sz="2000" b="1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000" b="1" dirty="0">
                  <a:solidFill>
                    <a:srgbClr val="C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機能低下</a:t>
              </a:r>
              <a:endParaRPr lang="en-US" sz="2000" b="1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" name="円弧 45"/>
            <p:cNvSpPr/>
            <p:nvPr/>
          </p:nvSpPr>
          <p:spPr>
            <a:xfrm rot="12157485" flipH="1" flipV="1">
              <a:off x="2329980" y="547809"/>
              <a:ext cx="2868046" cy="3313918"/>
            </a:xfrm>
            <a:prstGeom prst="arc">
              <a:avLst>
                <a:gd name="adj1" fmla="val 599553"/>
                <a:gd name="adj2" fmla="val 4708340"/>
              </a:avLst>
            </a:prstGeom>
            <a:ln w="127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black"/>
                </a:solidFill>
              </a:endParaRPr>
            </a:p>
          </p:txBody>
        </p:sp>
        <p:sp>
          <p:nvSpPr>
            <p:cNvPr id="47" name="アーチ 46"/>
            <p:cNvSpPr/>
            <p:nvPr/>
          </p:nvSpPr>
          <p:spPr>
            <a:xfrm rot="16200000" flipH="1">
              <a:off x="1198843" y="1196255"/>
              <a:ext cx="3584277" cy="1376212"/>
            </a:xfrm>
            <a:prstGeom prst="blockArc">
              <a:avLst>
                <a:gd name="adj1" fmla="val 15743190"/>
                <a:gd name="adj2" fmla="val 5883009"/>
                <a:gd name="adj3" fmla="val 22799"/>
              </a:avLst>
            </a:prstGeom>
            <a:gradFill>
              <a:gsLst>
                <a:gs pos="0">
                  <a:srgbClr val="D81E2B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black"/>
                </a:solidFill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1799160" y="2492886"/>
              <a:ext cx="492443" cy="18641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20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動脈の静水圧</a:t>
              </a:r>
              <a:endParaRPr lang="en-US" altLang="ja-JP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2733882" y="1042339"/>
              <a:ext cx="492443" cy="199932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20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血漿膠質浸透圧</a:t>
              </a:r>
              <a:endParaRPr lang="en-US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52" name="グループ化 51"/>
            <p:cNvGrpSpPr/>
            <p:nvPr/>
          </p:nvGrpSpPr>
          <p:grpSpPr>
            <a:xfrm>
              <a:off x="3338112" y="1927281"/>
              <a:ext cx="803425" cy="506133"/>
              <a:chOff x="14171158" y="4016544"/>
              <a:chExt cx="803425" cy="324000"/>
            </a:xfrm>
          </p:grpSpPr>
          <p:sp>
            <p:nvSpPr>
              <p:cNvPr id="110" name="下矢印 109"/>
              <p:cNvSpPr/>
              <p:nvPr/>
            </p:nvSpPr>
            <p:spPr>
              <a:xfrm rot="16200000">
                <a:off x="14449527" y="3846747"/>
                <a:ext cx="324000" cy="663594"/>
              </a:xfrm>
              <a:prstGeom prst="downArrow">
                <a:avLst>
                  <a:gd name="adj1" fmla="val 48118"/>
                  <a:gd name="adj2" fmla="val 33690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正方形/長方形 110"/>
              <p:cNvSpPr/>
              <p:nvPr/>
            </p:nvSpPr>
            <p:spPr>
              <a:xfrm>
                <a:off x="14171158" y="4042487"/>
                <a:ext cx="803425" cy="2561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2000" i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P</a:t>
                </a:r>
                <a:r>
                  <a:rPr lang="en-US" altLang="ja-JP" sz="2000" i="1" baseline="-250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v</a:t>
                </a:r>
                <a:r>
                  <a:rPr lang="en-US" altLang="ja-JP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=</a:t>
                </a:r>
                <a:r>
                  <a:rPr lang="en-US" altLang="ja-JP" sz="20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15</a:t>
                </a: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テキスト ボックス 54"/>
            <p:cNvSpPr txBox="1"/>
            <p:nvPr/>
          </p:nvSpPr>
          <p:spPr>
            <a:xfrm>
              <a:off x="3569662" y="2120395"/>
              <a:ext cx="492443" cy="18641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20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静脈の静水圧</a:t>
              </a:r>
              <a:endParaRPr lang="en-US" altLang="ja-JP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6" name="円弧 55"/>
            <p:cNvSpPr/>
            <p:nvPr/>
          </p:nvSpPr>
          <p:spPr>
            <a:xfrm>
              <a:off x="2360648" y="3015071"/>
              <a:ext cx="1204800" cy="994485"/>
            </a:xfrm>
            <a:prstGeom prst="arc">
              <a:avLst>
                <a:gd name="adj1" fmla="val 19596560"/>
                <a:gd name="adj2" fmla="val 12983869"/>
              </a:avLst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black"/>
                </a:solidFill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2163674" y="3909191"/>
              <a:ext cx="1654613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ja-JP" altLang="en-US" sz="20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水分の移動</a:t>
              </a:r>
              <a:endParaRPr lang="en-US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61" name="グループ化 60"/>
            <p:cNvGrpSpPr/>
            <p:nvPr/>
          </p:nvGrpSpPr>
          <p:grpSpPr>
            <a:xfrm>
              <a:off x="3176111" y="3361407"/>
              <a:ext cx="688454" cy="400762"/>
              <a:chOff x="7475210" y="5489555"/>
              <a:chExt cx="434547" cy="252958"/>
            </a:xfrm>
          </p:grpSpPr>
          <p:sp>
            <p:nvSpPr>
              <p:cNvPr id="108" name="円/楕円 107"/>
              <p:cNvSpPr/>
              <p:nvPr/>
            </p:nvSpPr>
            <p:spPr>
              <a:xfrm>
                <a:off x="7575181" y="5490513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テキスト ボックス 108"/>
              <p:cNvSpPr txBox="1"/>
              <p:nvPr/>
            </p:nvSpPr>
            <p:spPr>
              <a:xfrm>
                <a:off x="7475210" y="5489555"/>
                <a:ext cx="434547" cy="25254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90%</a:t>
                </a:r>
                <a:endParaRPr lang="en-US" sz="20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62" name="グループ化 61"/>
            <p:cNvGrpSpPr/>
            <p:nvPr/>
          </p:nvGrpSpPr>
          <p:grpSpPr>
            <a:xfrm>
              <a:off x="3398917" y="3751291"/>
              <a:ext cx="669035" cy="400762"/>
              <a:chOff x="7482657" y="5489555"/>
              <a:chExt cx="422290" cy="252958"/>
            </a:xfrm>
          </p:grpSpPr>
          <p:sp>
            <p:nvSpPr>
              <p:cNvPr id="106" name="円/楕円 105"/>
              <p:cNvSpPr/>
              <p:nvPr/>
            </p:nvSpPr>
            <p:spPr>
              <a:xfrm>
                <a:off x="7575181" y="5490513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テキスト ボックス 106"/>
              <p:cNvSpPr txBox="1"/>
              <p:nvPr/>
            </p:nvSpPr>
            <p:spPr>
              <a:xfrm>
                <a:off x="7482657" y="5489555"/>
                <a:ext cx="422290" cy="25254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10%</a:t>
                </a:r>
                <a:endParaRPr lang="en-US" sz="20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63" name="円/楕円 62"/>
            <p:cNvSpPr/>
            <p:nvPr/>
          </p:nvSpPr>
          <p:spPr>
            <a:xfrm rot="16200000">
              <a:off x="2371680" y="1647168"/>
              <a:ext cx="180000" cy="32210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2276002" y="2219076"/>
              <a:ext cx="492443" cy="87895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20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動脈</a:t>
              </a:r>
              <a:endParaRPr lang="en-US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2319087" y="3586211"/>
              <a:ext cx="1242208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ja-JP" altLang="en-US" sz="20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毛細血管</a:t>
              </a:r>
              <a:endParaRPr lang="en-US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66" name="Picture 2" descr="毛細血管"/>
            <p:cNvPicPr>
              <a:picLocks noChangeAspect="1" noChangeArrowheads="1"/>
            </p:cNvPicPr>
            <p:nvPr/>
          </p:nvPicPr>
          <p:blipFill rotWithShape="1">
            <a:blip r:embed="rId9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  <a14:imgEffect>
                        <a14:brightnessContrast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22" t="61842" r="41741" b="6268"/>
            <a:stretch/>
          </p:blipFill>
          <p:spPr bwMode="auto">
            <a:xfrm rot="19670362" flipH="1">
              <a:off x="2970710" y="3309022"/>
              <a:ext cx="322191" cy="311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毛細血管"/>
            <p:cNvPicPr>
              <a:picLocks noChangeAspect="1" noChangeArrowheads="1"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53" t="61842" r="41741" b="6268"/>
            <a:stretch/>
          </p:blipFill>
          <p:spPr bwMode="auto">
            <a:xfrm rot="255536" flipH="1">
              <a:off x="2882026" y="3369323"/>
              <a:ext cx="181527" cy="30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毛細血管"/>
            <p:cNvPicPr>
              <a:picLocks noChangeAspect="1" noChangeArrowheads="1"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62" t="61842" r="31249" b="6268"/>
            <a:stretch/>
          </p:blipFill>
          <p:spPr bwMode="auto">
            <a:xfrm rot="1791866" flipH="1">
              <a:off x="2703653" y="3285715"/>
              <a:ext cx="245642" cy="321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円/楕円 68"/>
            <p:cNvSpPr/>
            <p:nvPr/>
          </p:nvSpPr>
          <p:spPr>
            <a:xfrm rot="16200000">
              <a:off x="3433069" y="1649763"/>
              <a:ext cx="180000" cy="316916"/>
            </a:xfrm>
            <a:prstGeom prst="ellipse">
              <a:avLst/>
            </a:prstGeom>
            <a:solidFill>
              <a:srgbClr val="5B9B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70" name="左右矢印 69"/>
            <p:cNvSpPr/>
            <p:nvPr/>
          </p:nvSpPr>
          <p:spPr>
            <a:xfrm flipH="1" flipV="1">
              <a:off x="2568890" y="2775089"/>
              <a:ext cx="902438" cy="433215"/>
            </a:xfrm>
            <a:prstGeom prst="leftRightArrow">
              <a:avLst>
                <a:gd name="adj1" fmla="val 54397"/>
                <a:gd name="adj2" fmla="val 64291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72" name="二等辺三角形 71"/>
            <p:cNvSpPr/>
            <p:nvPr/>
          </p:nvSpPr>
          <p:spPr>
            <a:xfrm rot="15919417">
              <a:off x="1748734" y="1258439"/>
              <a:ext cx="304800" cy="524808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grpSp>
          <p:nvGrpSpPr>
            <p:cNvPr id="73" name="グループ化 72"/>
            <p:cNvGrpSpPr/>
            <p:nvPr/>
          </p:nvGrpSpPr>
          <p:grpSpPr>
            <a:xfrm>
              <a:off x="1085845" y="1342531"/>
              <a:ext cx="424072" cy="424072"/>
              <a:chOff x="6721382" y="2847563"/>
              <a:chExt cx="424072" cy="424072"/>
            </a:xfrm>
          </p:grpSpPr>
          <p:sp>
            <p:nvSpPr>
              <p:cNvPr id="90" name="円/楕円 89"/>
              <p:cNvSpPr/>
              <p:nvPr/>
            </p:nvSpPr>
            <p:spPr>
              <a:xfrm>
                <a:off x="6721382" y="2847563"/>
                <a:ext cx="424072" cy="42407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1" name="グループ化 90"/>
              <p:cNvGrpSpPr/>
              <p:nvPr/>
            </p:nvGrpSpPr>
            <p:grpSpPr>
              <a:xfrm rot="5400000" flipV="1">
                <a:off x="6919796" y="3063029"/>
                <a:ext cx="266781" cy="22551"/>
                <a:chOff x="-3796720" y="6548027"/>
                <a:chExt cx="8322870" cy="685372"/>
              </a:xfrm>
            </p:grpSpPr>
            <p:sp>
              <p:nvSpPr>
                <p:cNvPr id="93" name="円/楕円 92"/>
                <p:cNvSpPr/>
                <p:nvPr/>
              </p:nvSpPr>
              <p:spPr>
                <a:xfrm>
                  <a:off x="-3796720" y="6669838"/>
                  <a:ext cx="1356525" cy="44159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円/楕円 93"/>
                <p:cNvSpPr/>
                <p:nvPr/>
              </p:nvSpPr>
              <p:spPr>
                <a:xfrm>
                  <a:off x="-3022681" y="6548027"/>
                  <a:ext cx="1356525" cy="68522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円/楕円 94"/>
                <p:cNvSpPr/>
                <p:nvPr/>
              </p:nvSpPr>
              <p:spPr>
                <a:xfrm>
                  <a:off x="-2248643" y="6548027"/>
                  <a:ext cx="1356525" cy="68522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円/楕円 95"/>
                <p:cNvSpPr/>
                <p:nvPr/>
              </p:nvSpPr>
              <p:spPr>
                <a:xfrm>
                  <a:off x="-1474605" y="6548027"/>
                  <a:ext cx="1356525" cy="68522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円/楕円 96"/>
                <p:cNvSpPr/>
                <p:nvPr/>
              </p:nvSpPr>
              <p:spPr>
                <a:xfrm>
                  <a:off x="-700566" y="6548027"/>
                  <a:ext cx="1356525" cy="68522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円/楕円 97"/>
                <p:cNvSpPr/>
                <p:nvPr/>
              </p:nvSpPr>
              <p:spPr>
                <a:xfrm>
                  <a:off x="73441" y="6548027"/>
                  <a:ext cx="1356525" cy="68522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円/楕円 98"/>
                <p:cNvSpPr/>
                <p:nvPr/>
              </p:nvSpPr>
              <p:spPr>
                <a:xfrm>
                  <a:off x="847495" y="6548164"/>
                  <a:ext cx="1356525" cy="68523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円/楕円 99"/>
                <p:cNvSpPr/>
                <p:nvPr/>
              </p:nvSpPr>
              <p:spPr>
                <a:xfrm>
                  <a:off x="1621533" y="6548027"/>
                  <a:ext cx="1356525" cy="68522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円/楕円 100"/>
                <p:cNvSpPr/>
                <p:nvPr/>
              </p:nvSpPr>
              <p:spPr>
                <a:xfrm>
                  <a:off x="2395571" y="6548042"/>
                  <a:ext cx="1356525" cy="68522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円/楕円 101"/>
                <p:cNvSpPr/>
                <p:nvPr/>
              </p:nvSpPr>
              <p:spPr>
                <a:xfrm>
                  <a:off x="3169625" y="6691964"/>
                  <a:ext cx="1356525" cy="448162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正方形/長方形 102"/>
                <p:cNvSpPr/>
                <p:nvPr/>
              </p:nvSpPr>
              <p:spPr>
                <a:xfrm>
                  <a:off x="-3136895" y="6785511"/>
                  <a:ext cx="7073913" cy="210283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2" name="爆発 2 91"/>
              <p:cNvSpPr/>
              <p:nvPr/>
            </p:nvSpPr>
            <p:spPr>
              <a:xfrm>
                <a:off x="6939826" y="2995861"/>
                <a:ext cx="93199" cy="62968"/>
              </a:xfrm>
              <a:prstGeom prst="irregularSeal2">
                <a:avLst/>
              </a:prstGeom>
              <a:solidFill>
                <a:schemeClr val="tx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テキスト ボックス 73"/>
            <p:cNvSpPr txBox="1"/>
            <p:nvPr/>
          </p:nvSpPr>
          <p:spPr>
            <a:xfrm>
              <a:off x="1249143" y="1200939"/>
              <a:ext cx="1393825" cy="52835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>
                <a:lnSpc>
                  <a:spcPts val="1700"/>
                </a:lnSpc>
              </a:pPr>
              <a:r>
                <a:rPr lang="ja-JP" altLang="en-US" sz="20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単位：</a:t>
              </a:r>
              <a:endParaRPr lang="en-US" altLang="ja-JP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r">
                <a:lnSpc>
                  <a:spcPts val="1700"/>
                </a:lnSpc>
              </a:pPr>
              <a:r>
                <a:rPr lang="en-US" altLang="ja-JP" sz="20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mmHg</a:t>
              </a:r>
              <a:endParaRPr lang="en-US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3204721" y="2219076"/>
              <a:ext cx="492443" cy="87895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20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静脈</a:t>
              </a:r>
              <a:endParaRPr lang="en-US" sz="2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2552054" y="2776987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P</a:t>
              </a:r>
              <a:r>
                <a:rPr lang="en-US" altLang="ja-JP" sz="2000" i="1" baseline="-25000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p</a:t>
              </a:r>
              <a:r>
                <a:rPr lang="en-US" altLang="ja-JP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=</a:t>
              </a:r>
              <a:r>
                <a:rPr lang="en-US" altLang="ja-JP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25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84" name="グループ化 83"/>
            <p:cNvGrpSpPr/>
            <p:nvPr/>
          </p:nvGrpSpPr>
          <p:grpSpPr>
            <a:xfrm>
              <a:off x="1795936" y="1626743"/>
              <a:ext cx="813043" cy="1109415"/>
              <a:chOff x="11981777" y="3501641"/>
              <a:chExt cx="813043" cy="1109415"/>
            </a:xfrm>
          </p:grpSpPr>
          <p:sp>
            <p:nvSpPr>
              <p:cNvPr id="88" name="下矢印 87"/>
              <p:cNvSpPr/>
              <p:nvPr/>
            </p:nvSpPr>
            <p:spPr>
              <a:xfrm rot="5400000">
                <a:off x="11815086" y="3753390"/>
                <a:ext cx="1109415" cy="605917"/>
              </a:xfrm>
              <a:prstGeom prst="downArrow">
                <a:avLst>
                  <a:gd name="adj1" fmla="val 41844"/>
                  <a:gd name="adj2" fmla="val 50000"/>
                </a:avLst>
              </a:prstGeom>
              <a:solidFill>
                <a:srgbClr val="BC1A2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正方形/長方形 88"/>
              <p:cNvSpPr/>
              <p:nvPr/>
            </p:nvSpPr>
            <p:spPr>
              <a:xfrm>
                <a:off x="11981777" y="3844652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20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P</a:t>
                </a:r>
                <a:r>
                  <a:rPr lang="en-US" altLang="ja-JP" sz="2000" i="1" baseline="-250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a</a:t>
                </a:r>
                <a:r>
                  <a:rPr lang="en-US" altLang="ja-JP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=</a:t>
                </a:r>
                <a:r>
                  <a:rPr lang="en-US" altLang="ja-JP" sz="20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35</a:t>
                </a: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5" name="図 8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28852" y="1442130"/>
              <a:ext cx="168182" cy="272795"/>
            </a:xfrm>
            <a:prstGeom prst="rect">
              <a:avLst/>
            </a:prstGeom>
          </p:spPr>
        </p:pic>
      </p:grpSp>
      <p:grpSp>
        <p:nvGrpSpPr>
          <p:cNvPr id="21" name="グループ化 20"/>
          <p:cNvGrpSpPr/>
          <p:nvPr/>
        </p:nvGrpSpPr>
        <p:grpSpPr>
          <a:xfrm>
            <a:off x="7080000" y="431399"/>
            <a:ext cx="5112000" cy="481903"/>
            <a:chOff x="6951742" y="268698"/>
            <a:chExt cx="5112000" cy="481903"/>
          </a:xfrm>
        </p:grpSpPr>
        <p:cxnSp>
          <p:nvCxnSpPr>
            <p:cNvPr id="20" name="直線コネクタ 19"/>
            <p:cNvCxnSpPr/>
            <p:nvPr/>
          </p:nvCxnSpPr>
          <p:spPr>
            <a:xfrm flipV="1">
              <a:off x="7051485" y="434034"/>
              <a:ext cx="4860000" cy="316567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正方形/長方形 140">
              <a:extLst>
                <a:ext uri="{FF2B5EF4-FFF2-40B4-BE49-F238E27FC236}">
                  <a16:creationId xmlns:a16="http://schemas.microsoft.com/office/drawing/2014/main" id="{7104821F-CBF3-48EA-B7B6-81255CC1920B}"/>
                </a:ext>
              </a:extLst>
            </p:cNvPr>
            <p:cNvSpPr/>
            <p:nvPr/>
          </p:nvSpPr>
          <p:spPr>
            <a:xfrm rot="21382507">
              <a:off x="6951742" y="268698"/>
              <a:ext cx="5112000" cy="396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000" dirty="0">
                  <a:solidFill>
                    <a:srgbClr val="FF0000"/>
                  </a:solidFill>
                  <a:effectLst>
                    <a:glow rad="88900">
                      <a:srgbClr val="FFFFFF">
                        <a:alpha val="73000"/>
                      </a:srgb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脂肪層の間質アルブミンの可視化計測が鍵！</a:t>
              </a:r>
              <a:endParaRPr lang="ja-JP" altLang="en-US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43" name="グループ化 142"/>
          <p:cNvGrpSpPr/>
          <p:nvPr/>
        </p:nvGrpSpPr>
        <p:grpSpPr>
          <a:xfrm>
            <a:off x="6515012" y="4625618"/>
            <a:ext cx="3657901" cy="437608"/>
            <a:chOff x="6953195" y="312609"/>
            <a:chExt cx="3657901" cy="437608"/>
          </a:xfrm>
        </p:grpSpPr>
        <p:cxnSp>
          <p:nvCxnSpPr>
            <p:cNvPr id="144" name="直線コネクタ 143"/>
            <p:cNvCxnSpPr/>
            <p:nvPr/>
          </p:nvCxnSpPr>
          <p:spPr>
            <a:xfrm flipV="1">
              <a:off x="6972095" y="520335"/>
              <a:ext cx="3628726" cy="229882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正方形/長方形 144">
              <a:extLst>
                <a:ext uri="{FF2B5EF4-FFF2-40B4-BE49-F238E27FC236}">
                  <a16:creationId xmlns:a16="http://schemas.microsoft.com/office/drawing/2014/main" id="{7104821F-CBF3-48EA-B7B6-81255CC1920B}"/>
                </a:ext>
              </a:extLst>
            </p:cNvPr>
            <p:cNvSpPr/>
            <p:nvPr/>
          </p:nvSpPr>
          <p:spPr>
            <a:xfrm rot="21382507">
              <a:off x="6953195" y="312609"/>
              <a:ext cx="365790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000" dirty="0">
                  <a:solidFill>
                    <a:srgbClr val="FF0000"/>
                  </a:solidFill>
                  <a:effectLst>
                    <a:glow rad="88900">
                      <a:srgbClr val="FFFFFF">
                        <a:alpha val="73000"/>
                      </a:srgb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従来技術では早期発見が難しい</a:t>
              </a:r>
              <a:endParaRPr lang="ja-JP" altLang="en-US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46" name="グループ化 145"/>
          <p:cNvGrpSpPr/>
          <p:nvPr/>
        </p:nvGrpSpPr>
        <p:grpSpPr>
          <a:xfrm>
            <a:off x="394996" y="4123377"/>
            <a:ext cx="4392000" cy="437955"/>
            <a:chOff x="6952462" y="289403"/>
            <a:chExt cx="4392000" cy="437955"/>
          </a:xfrm>
        </p:grpSpPr>
        <p:cxnSp>
          <p:nvCxnSpPr>
            <p:cNvPr id="147" name="直線コネクタ 146"/>
            <p:cNvCxnSpPr/>
            <p:nvPr/>
          </p:nvCxnSpPr>
          <p:spPr>
            <a:xfrm flipV="1">
              <a:off x="6956855" y="449678"/>
              <a:ext cx="4383214" cy="27768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正方形/長方形 147">
              <a:extLst>
                <a:ext uri="{FF2B5EF4-FFF2-40B4-BE49-F238E27FC236}">
                  <a16:creationId xmlns:a16="http://schemas.microsoft.com/office/drawing/2014/main" id="{7104821F-CBF3-48EA-B7B6-81255CC1920B}"/>
                </a:ext>
              </a:extLst>
            </p:cNvPr>
            <p:cNvSpPr/>
            <p:nvPr/>
          </p:nvSpPr>
          <p:spPr>
            <a:xfrm rot="21382507">
              <a:off x="6952462" y="289403"/>
              <a:ext cx="4392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000" dirty="0">
                  <a:solidFill>
                    <a:srgbClr val="FF0000"/>
                  </a:solidFill>
                  <a:effectLst>
                    <a:glow rad="88900">
                      <a:srgbClr val="FFFFFF">
                        <a:alpha val="73000"/>
                      </a:srgb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進行性の慢性疾患で、早期発見が重要</a:t>
              </a:r>
            </a:p>
          </p:txBody>
        </p:sp>
      </p:grpSp>
      <p:grpSp>
        <p:nvGrpSpPr>
          <p:cNvPr id="149" name="グループ化 148"/>
          <p:cNvGrpSpPr/>
          <p:nvPr/>
        </p:nvGrpSpPr>
        <p:grpSpPr>
          <a:xfrm>
            <a:off x="144628" y="6219659"/>
            <a:ext cx="5569957" cy="648533"/>
            <a:chOff x="420177" y="6530288"/>
            <a:chExt cx="5569957" cy="648533"/>
          </a:xfrm>
        </p:grpSpPr>
        <p:sp>
          <p:nvSpPr>
            <p:cNvPr id="150" name="正方形/長方形 149"/>
            <p:cNvSpPr/>
            <p:nvPr/>
          </p:nvSpPr>
          <p:spPr>
            <a:xfrm>
              <a:off x="420177" y="6530288"/>
              <a:ext cx="303405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1)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Cormier JN, 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Cancer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(2010) </a:t>
              </a:r>
            </a:p>
          </p:txBody>
        </p:sp>
        <p:sp>
          <p:nvSpPr>
            <p:cNvPr id="151" name="正方形/長方形 150"/>
            <p:cNvSpPr/>
            <p:nvPr/>
          </p:nvSpPr>
          <p:spPr>
            <a:xfrm>
              <a:off x="2956081" y="6530288"/>
              <a:ext cx="303405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2)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Zou L, 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Breast Cancer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(2018) </a:t>
              </a:r>
            </a:p>
          </p:txBody>
        </p:sp>
        <p:sp>
          <p:nvSpPr>
            <p:cNvPr id="152" name="正方形/長方形 151"/>
            <p:cNvSpPr/>
            <p:nvPr/>
          </p:nvSpPr>
          <p:spPr>
            <a:xfrm>
              <a:off x="420177" y="6840267"/>
              <a:ext cx="54417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3)</a:t>
              </a:r>
              <a:r>
                <a:rPr lang="ja-JP" altLang="en-US" sz="1600" dirty="0"/>
                <a:t> </a:t>
              </a:r>
              <a:r>
                <a:rPr lang="ja-JP" altLang="en-US" sz="1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造影剤を皮下注射しガンマカメラで撮影する方法</a:t>
              </a:r>
              <a:endParaRPr 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40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064ADC-ABB2-445A-9C62-700B962E2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01" y="49428"/>
            <a:ext cx="10515600" cy="494270"/>
          </a:xfrm>
        </p:spPr>
        <p:txBody>
          <a:bodyPr>
            <a:noAutofit/>
          </a:bodyPr>
          <a:lstStyle/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リンパ浮腫トモグラフィック・モニタ（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LT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モニタ）とは</a:t>
            </a:r>
            <a:endParaRPr kumimoji="1"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24AAF5A-C305-4D15-8E2D-258CA8691538}"/>
              </a:ext>
            </a:extLst>
          </p:cNvPr>
          <p:cNvSpPr txBox="1"/>
          <p:nvPr/>
        </p:nvSpPr>
        <p:spPr>
          <a:xfrm>
            <a:off x="126101" y="603633"/>
            <a:ext cx="10636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脂肪層の間質アルブミンの導電率分布を可視化計測</a:t>
            </a:r>
            <a:endParaRPr lang="en-US" sz="2000" baseline="300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7907835" y="403789"/>
            <a:ext cx="4068000" cy="434667"/>
            <a:chOff x="6942928" y="146070"/>
            <a:chExt cx="4068000" cy="434667"/>
          </a:xfrm>
        </p:grpSpPr>
        <p:cxnSp>
          <p:nvCxnSpPr>
            <p:cNvPr id="20" name="直線コネクタ 19"/>
            <p:cNvCxnSpPr/>
            <p:nvPr/>
          </p:nvCxnSpPr>
          <p:spPr>
            <a:xfrm flipV="1">
              <a:off x="7068754" y="335234"/>
              <a:ext cx="3867150" cy="245503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正方形/長方形 140">
              <a:extLst>
                <a:ext uri="{FF2B5EF4-FFF2-40B4-BE49-F238E27FC236}">
                  <a16:creationId xmlns:a16="http://schemas.microsoft.com/office/drawing/2014/main" id="{7104821F-CBF3-48EA-B7B6-81255CC1920B}"/>
                </a:ext>
              </a:extLst>
            </p:cNvPr>
            <p:cNvSpPr/>
            <p:nvPr/>
          </p:nvSpPr>
          <p:spPr>
            <a:xfrm rot="21382507">
              <a:off x="6942928" y="146070"/>
              <a:ext cx="4068000" cy="396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000" dirty="0">
                  <a:solidFill>
                    <a:srgbClr val="FF0000"/>
                  </a:solidFill>
                  <a:effectLst>
                    <a:glow rad="88900">
                      <a:srgbClr val="FFFFFF">
                        <a:alpha val="73000"/>
                      </a:srgb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リンパ浮腫の</a:t>
              </a:r>
              <a:r>
                <a:rPr lang="en-US" altLang="ja-JP" sz="2000" dirty="0">
                  <a:solidFill>
                    <a:srgbClr val="FF0000"/>
                  </a:solidFill>
                  <a:effectLst>
                    <a:glow rad="88900">
                      <a:srgbClr val="FFFFFF">
                        <a:alpha val="73000"/>
                      </a:srgb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4D</a:t>
              </a:r>
              <a:r>
                <a:rPr lang="ja-JP" altLang="en-US" sz="2000" dirty="0">
                  <a:solidFill>
                    <a:srgbClr val="FF0000"/>
                  </a:solidFill>
                  <a:effectLst>
                    <a:glow rad="88900">
                      <a:srgbClr val="FFFFFF">
                        <a:alpha val="73000"/>
                      </a:srgb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（</a:t>
              </a:r>
              <a:r>
                <a:rPr lang="en-US" altLang="ja-JP" sz="2000" dirty="0">
                  <a:solidFill>
                    <a:srgbClr val="FF0000"/>
                  </a:solidFill>
                  <a:effectLst>
                    <a:glow rad="88900">
                      <a:srgbClr val="FFFFFF">
                        <a:alpha val="73000"/>
                      </a:srgb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3D+</a:t>
              </a:r>
              <a:r>
                <a:rPr lang="ja-JP" altLang="en-US" sz="2000" dirty="0">
                  <a:solidFill>
                    <a:srgbClr val="FF0000"/>
                  </a:solidFill>
                  <a:effectLst>
                    <a:glow rad="88900">
                      <a:srgbClr val="FFFFFF">
                        <a:alpha val="73000"/>
                      </a:srgb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時間）視える化</a:t>
              </a:r>
              <a:endParaRPr lang="ja-JP" altLang="en-US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-96245" y="1079455"/>
            <a:ext cx="7080477" cy="3238336"/>
            <a:chOff x="-96245" y="1079455"/>
            <a:chExt cx="7080477" cy="3238336"/>
          </a:xfrm>
        </p:grpSpPr>
        <p:sp>
          <p:nvSpPr>
            <p:cNvPr id="142" name="Rectangle: Rounded Corners 4">
              <a:extLst>
                <a:ext uri="{FF2B5EF4-FFF2-40B4-BE49-F238E27FC236}">
                  <a16:creationId xmlns:a16="http://schemas.microsoft.com/office/drawing/2014/main" id="{4C7AEA33-22C5-4D21-A125-56248F730B68}"/>
                </a:ext>
              </a:extLst>
            </p:cNvPr>
            <p:cNvSpPr/>
            <p:nvPr/>
          </p:nvSpPr>
          <p:spPr>
            <a:xfrm>
              <a:off x="251648" y="1085639"/>
              <a:ext cx="6549914" cy="3136504"/>
            </a:xfrm>
            <a:prstGeom prst="roundRect">
              <a:avLst>
                <a:gd name="adj" fmla="val 5447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C69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000">
                <a:solidFill>
                  <a:prstClr val="white"/>
                </a:solidFill>
              </a:endParaRPr>
            </a:p>
          </p:txBody>
        </p:sp>
        <p:pic>
          <p:nvPicPr>
            <p:cNvPr id="154" name="Picture 1"/>
            <p:cNvPicPr>
              <a:picLocks noChangeAspect="1"/>
            </p:cNvPicPr>
            <p:nvPr/>
          </p:nvPicPr>
          <p:blipFill rotWithShape="1">
            <a:blip r:embed="rId2"/>
            <a:srcRect l="8653" t="13587" r="11307" b="31619"/>
            <a:stretch/>
          </p:blipFill>
          <p:spPr>
            <a:xfrm>
              <a:off x="251647" y="1079455"/>
              <a:ext cx="1753337" cy="426487"/>
            </a:xfrm>
            <a:prstGeom prst="roundRect">
              <a:avLst>
                <a:gd name="adj" fmla="val 24750"/>
              </a:avLst>
            </a:prstGeom>
          </p:spPr>
        </p:pic>
        <p:pic>
          <p:nvPicPr>
            <p:cNvPr id="156" name="図 15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83" t="19095" r="13073" b="32289"/>
            <a:stretch/>
          </p:blipFill>
          <p:spPr>
            <a:xfrm>
              <a:off x="4902541" y="1184837"/>
              <a:ext cx="1607524" cy="943189"/>
            </a:xfrm>
            <a:prstGeom prst="rect">
              <a:avLst/>
            </a:prstGeom>
          </p:spPr>
        </p:pic>
        <p:pic>
          <p:nvPicPr>
            <p:cNvPr id="157" name="図 15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" t="12883" r="18186"/>
            <a:stretch/>
          </p:blipFill>
          <p:spPr>
            <a:xfrm>
              <a:off x="2084425" y="1154874"/>
              <a:ext cx="2108298" cy="3010040"/>
            </a:xfrm>
            <a:prstGeom prst="rect">
              <a:avLst/>
            </a:prstGeom>
          </p:spPr>
        </p:pic>
        <p:sp>
          <p:nvSpPr>
            <p:cNvPr id="158" name="テキスト ボックス 157"/>
            <p:cNvSpPr txBox="1"/>
            <p:nvPr/>
          </p:nvSpPr>
          <p:spPr>
            <a:xfrm>
              <a:off x="118241" y="1414636"/>
              <a:ext cx="24284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altLang="ja-JP" sz="20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Wearable sensor</a:t>
              </a:r>
              <a:endParaRPr lang="ja-JP" altLang="en-US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59" name="図 158"/>
            <p:cNvPicPr>
              <a:picLocks noChangeAspect="1"/>
            </p:cNvPicPr>
            <p:nvPr/>
          </p:nvPicPr>
          <p:blipFill rotWithShape="1">
            <a:blip r:embed="rId5"/>
            <a:srcRect l="11878" t="7596" r="19712" b="2404"/>
            <a:stretch/>
          </p:blipFill>
          <p:spPr>
            <a:xfrm>
              <a:off x="630388" y="1998663"/>
              <a:ext cx="1024837" cy="1581194"/>
            </a:xfrm>
            <a:prstGeom prst="rect">
              <a:avLst/>
            </a:prstGeom>
          </p:spPr>
        </p:pic>
        <p:sp>
          <p:nvSpPr>
            <p:cNvPr id="160" name="テキスト ボックス 159"/>
            <p:cNvSpPr txBox="1"/>
            <p:nvPr/>
          </p:nvSpPr>
          <p:spPr>
            <a:xfrm>
              <a:off x="-96245" y="3505375"/>
              <a:ext cx="2478103" cy="8124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altLang="ja-JP" sz="20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Display on smartphone</a:t>
              </a:r>
              <a:endParaRPr lang="ja-JP" altLang="en-US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161" name="直線矢印コネクタ 160"/>
            <p:cNvCxnSpPr/>
            <p:nvPr/>
          </p:nvCxnSpPr>
          <p:spPr>
            <a:xfrm>
              <a:off x="2003118" y="1761638"/>
              <a:ext cx="414577" cy="293169"/>
            </a:xfrm>
            <a:prstGeom prst="straightConnector1">
              <a:avLst/>
            </a:prstGeom>
            <a:ln w="635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2" name="グループ化 161"/>
            <p:cNvGrpSpPr/>
            <p:nvPr/>
          </p:nvGrpSpPr>
          <p:grpSpPr>
            <a:xfrm rot="3936927">
              <a:off x="4113979" y="3503421"/>
              <a:ext cx="471335" cy="473028"/>
              <a:chOff x="-1683351" y="3665477"/>
              <a:chExt cx="572896" cy="547548"/>
            </a:xfrm>
          </p:grpSpPr>
          <p:sp>
            <p:nvSpPr>
              <p:cNvPr id="172" name="円/楕円 171"/>
              <p:cNvSpPr/>
              <p:nvPr/>
            </p:nvSpPr>
            <p:spPr>
              <a:xfrm>
                <a:off x="-1456979" y="3946151"/>
                <a:ext cx="120153" cy="12356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200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3" name="円弧 172"/>
              <p:cNvSpPr/>
              <p:nvPr/>
            </p:nvSpPr>
            <p:spPr>
              <a:xfrm rot="19345604">
                <a:off x="-1547710" y="3879523"/>
                <a:ext cx="285609" cy="256825"/>
              </a:xfrm>
              <a:prstGeom prst="arc">
                <a:avLst>
                  <a:gd name="adj1" fmla="val 14449579"/>
                  <a:gd name="adj2" fmla="val 1382701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20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4" name="円弧 173"/>
              <p:cNvSpPr/>
              <p:nvPr/>
            </p:nvSpPr>
            <p:spPr>
              <a:xfrm rot="19345604">
                <a:off x="-1597080" y="3765532"/>
                <a:ext cx="393788" cy="375049"/>
              </a:xfrm>
              <a:prstGeom prst="arc">
                <a:avLst>
                  <a:gd name="adj1" fmla="val 14449579"/>
                  <a:gd name="adj2" fmla="val 1382701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20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5" name="円弧 174"/>
              <p:cNvSpPr/>
              <p:nvPr/>
            </p:nvSpPr>
            <p:spPr>
              <a:xfrm rot="19345604">
                <a:off x="-1683351" y="3665477"/>
                <a:ext cx="572896" cy="547548"/>
              </a:xfrm>
              <a:prstGeom prst="arc">
                <a:avLst>
                  <a:gd name="adj1" fmla="val 15169864"/>
                  <a:gd name="adj2" fmla="val 577308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20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163" name="図 16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0" t="8839" r="30223" b="44923"/>
            <a:stretch/>
          </p:blipFill>
          <p:spPr>
            <a:xfrm>
              <a:off x="4902541" y="3349324"/>
              <a:ext cx="1082057" cy="589208"/>
            </a:xfrm>
            <a:prstGeom prst="rect">
              <a:avLst/>
            </a:prstGeom>
          </p:spPr>
        </p:pic>
        <p:grpSp>
          <p:nvGrpSpPr>
            <p:cNvPr id="164" name="グループ化 163"/>
            <p:cNvGrpSpPr/>
            <p:nvPr/>
          </p:nvGrpSpPr>
          <p:grpSpPr>
            <a:xfrm rot="17485825">
              <a:off x="4289226" y="2978491"/>
              <a:ext cx="471335" cy="473028"/>
              <a:chOff x="-1683351" y="3665477"/>
              <a:chExt cx="572896" cy="547548"/>
            </a:xfrm>
          </p:grpSpPr>
          <p:sp>
            <p:nvSpPr>
              <p:cNvPr id="168" name="円/楕円 167"/>
              <p:cNvSpPr/>
              <p:nvPr/>
            </p:nvSpPr>
            <p:spPr>
              <a:xfrm>
                <a:off x="-1456979" y="3946151"/>
                <a:ext cx="120153" cy="12356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200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9" name="円弧 168"/>
              <p:cNvSpPr/>
              <p:nvPr/>
            </p:nvSpPr>
            <p:spPr>
              <a:xfrm rot="19345604">
                <a:off x="-1547710" y="3879523"/>
                <a:ext cx="285609" cy="256825"/>
              </a:xfrm>
              <a:prstGeom prst="arc">
                <a:avLst>
                  <a:gd name="adj1" fmla="val 14449579"/>
                  <a:gd name="adj2" fmla="val 1382701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20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0" name="円弧 169"/>
              <p:cNvSpPr/>
              <p:nvPr/>
            </p:nvSpPr>
            <p:spPr>
              <a:xfrm rot="19345604">
                <a:off x="-1597080" y="3765532"/>
                <a:ext cx="393788" cy="375049"/>
              </a:xfrm>
              <a:prstGeom prst="arc">
                <a:avLst>
                  <a:gd name="adj1" fmla="val 14449579"/>
                  <a:gd name="adj2" fmla="val 1382701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20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1" name="円弧 170"/>
              <p:cNvSpPr/>
              <p:nvPr/>
            </p:nvSpPr>
            <p:spPr>
              <a:xfrm rot="19345604">
                <a:off x="-1683351" y="3665477"/>
                <a:ext cx="572896" cy="547548"/>
              </a:xfrm>
              <a:prstGeom prst="arc">
                <a:avLst>
                  <a:gd name="adj1" fmla="val 15169864"/>
                  <a:gd name="adj2" fmla="val 577308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20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165" name="直線矢印コネクタ 164"/>
            <p:cNvCxnSpPr>
              <a:stCxn id="156" idx="1"/>
            </p:cNvCxnSpPr>
            <p:nvPr/>
          </p:nvCxnSpPr>
          <p:spPr>
            <a:xfrm flipH="1">
              <a:off x="3382982" y="1656432"/>
              <a:ext cx="1519559" cy="2104597"/>
            </a:xfrm>
            <a:prstGeom prst="straightConnector1">
              <a:avLst/>
            </a:prstGeom>
            <a:ln w="635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テキスト ボックス 165"/>
            <p:cNvSpPr txBox="1"/>
            <p:nvPr/>
          </p:nvSpPr>
          <p:spPr>
            <a:xfrm>
              <a:off x="3902907" y="3827894"/>
              <a:ext cx="3081325" cy="4591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altLang="ja-JP" sz="20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Cloud computing</a:t>
              </a:r>
              <a:endParaRPr lang="ja-JP" altLang="en-US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4696377" y="2061296"/>
              <a:ext cx="201985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altLang="ja-JP" sz="20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Handy </a:t>
              </a:r>
            </a:p>
            <a:p>
              <a:pPr algn="ctr" defTabSz="685800"/>
              <a:r>
                <a:rPr lang="en-US" altLang="ja-JP" sz="20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measurement system</a:t>
              </a:r>
              <a:endParaRPr lang="ja-JP" altLang="en-US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53" name="グループ化 252"/>
          <p:cNvGrpSpPr/>
          <p:nvPr/>
        </p:nvGrpSpPr>
        <p:grpSpPr>
          <a:xfrm>
            <a:off x="6343364" y="1078171"/>
            <a:ext cx="6328315" cy="5612948"/>
            <a:chOff x="6151943" y="1078171"/>
            <a:chExt cx="6328315" cy="5612948"/>
          </a:xfrm>
        </p:grpSpPr>
        <p:sp>
          <p:nvSpPr>
            <p:cNvPr id="246" name="Rectangle: Rounded Corners 4">
              <a:extLst>
                <a:ext uri="{FF2B5EF4-FFF2-40B4-BE49-F238E27FC236}">
                  <a16:creationId xmlns:a16="http://schemas.microsoft.com/office/drawing/2014/main" id="{4C7AEA33-22C5-4D21-A125-56248F730B68}"/>
                </a:ext>
              </a:extLst>
            </p:cNvPr>
            <p:cNvSpPr/>
            <p:nvPr/>
          </p:nvSpPr>
          <p:spPr>
            <a:xfrm>
              <a:off x="6688100" y="1079487"/>
              <a:ext cx="5256000" cy="5611632"/>
            </a:xfrm>
            <a:prstGeom prst="roundRect">
              <a:avLst>
                <a:gd name="adj" fmla="val 5447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C69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000">
                <a:solidFill>
                  <a:prstClr val="white"/>
                </a:solidFill>
              </a:endParaRPr>
            </a:p>
          </p:txBody>
        </p:sp>
        <p:grpSp>
          <p:nvGrpSpPr>
            <p:cNvPr id="249" name="グループ化 248"/>
            <p:cNvGrpSpPr/>
            <p:nvPr/>
          </p:nvGrpSpPr>
          <p:grpSpPr>
            <a:xfrm>
              <a:off x="6151943" y="1078171"/>
              <a:ext cx="6328315" cy="5319045"/>
              <a:chOff x="6801165" y="1504625"/>
              <a:chExt cx="5764818" cy="4845417"/>
            </a:xfrm>
          </p:grpSpPr>
          <p:sp>
            <p:nvSpPr>
              <p:cNvPr id="245" name="テキスト ボックス 90"/>
              <p:cNvSpPr txBox="1">
                <a:spLocks noChangeArrowheads="1"/>
              </p:cNvSpPr>
              <p:nvPr/>
            </p:nvSpPr>
            <p:spPr bwMode="auto">
              <a:xfrm>
                <a:off x="6801165" y="1504625"/>
                <a:ext cx="5764818" cy="1461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ja-JP" altLang="en-US" sz="2000" i="0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アルブミン空間分布の経時変化（</a:t>
                </a:r>
                <a:r>
                  <a:rPr lang="en-US" altLang="ja-JP" sz="2000" i="0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4D</a:t>
                </a:r>
                <a:r>
                  <a:rPr lang="ja-JP" altLang="en-US" sz="2000" i="0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分布）の</a:t>
                </a:r>
              </a:p>
              <a:p>
                <a:pPr algn="ctr"/>
                <a:r>
                  <a:rPr lang="ja-JP" altLang="en-US" sz="2000" i="0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可視化</a:t>
                </a:r>
                <a:r>
                  <a:rPr lang="en-US" altLang="ja-JP" sz="2000" i="0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(</a:t>
                </a:r>
                <a:r>
                  <a:rPr lang="ja-JP" altLang="en-US" sz="2000" i="0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予測図</a:t>
                </a:r>
                <a:r>
                  <a:rPr lang="en-US" altLang="ja-JP" sz="2000" i="0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)</a:t>
                </a:r>
                <a:endParaRPr lang="ja-JP" altLang="en-US" sz="2000" i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248" name="グループ化 247"/>
              <p:cNvGrpSpPr/>
              <p:nvPr/>
            </p:nvGrpSpPr>
            <p:grpSpPr>
              <a:xfrm>
                <a:off x="7406231" y="2250078"/>
                <a:ext cx="4487129" cy="4099964"/>
                <a:chOff x="7191365" y="2250078"/>
                <a:chExt cx="4487129" cy="4099964"/>
              </a:xfrm>
            </p:grpSpPr>
            <p:sp>
              <p:nvSpPr>
                <p:cNvPr id="243" name="テキスト ボックス 99"/>
                <p:cNvSpPr txBox="1">
                  <a:spLocks noChangeArrowheads="1"/>
                </p:cNvSpPr>
                <p:nvPr/>
              </p:nvSpPr>
              <p:spPr bwMode="auto">
                <a:xfrm>
                  <a:off x="7603383" y="5963698"/>
                  <a:ext cx="970016" cy="364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altLang="ja-JP" sz="2000" i="0" dirty="0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0</a:t>
                  </a:r>
                  <a:r>
                    <a:rPr lang="ja-JP" altLang="en-US" sz="2000" i="0" dirty="0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分後</a:t>
                  </a:r>
                </a:p>
              </p:txBody>
            </p:sp>
            <p:sp>
              <p:nvSpPr>
                <p:cNvPr id="244" name="テキスト ボックス 101"/>
                <p:cNvSpPr txBox="1">
                  <a:spLocks noChangeArrowheads="1"/>
                </p:cNvSpPr>
                <p:nvPr/>
              </p:nvSpPr>
              <p:spPr bwMode="auto">
                <a:xfrm>
                  <a:off x="10631614" y="5985559"/>
                  <a:ext cx="948782" cy="364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altLang="ja-JP" sz="2000" i="0" dirty="0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90</a:t>
                  </a:r>
                  <a:r>
                    <a:rPr lang="ja-JP" altLang="en-US" sz="2000" i="0" dirty="0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分後</a:t>
                  </a:r>
                </a:p>
              </p:txBody>
            </p:sp>
            <p:sp>
              <p:nvSpPr>
                <p:cNvPr id="242" name="テキスト ボックス 101"/>
                <p:cNvSpPr txBox="1">
                  <a:spLocks noChangeArrowheads="1"/>
                </p:cNvSpPr>
                <p:nvPr/>
              </p:nvSpPr>
              <p:spPr bwMode="auto">
                <a:xfrm>
                  <a:off x="9204689" y="5980054"/>
                  <a:ext cx="887561" cy="364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altLang="ja-JP" sz="2000" i="0" dirty="0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60</a:t>
                  </a:r>
                  <a:r>
                    <a:rPr lang="ja-JP" altLang="en-US" sz="2000" i="0" dirty="0">
                      <a:solidFill>
                        <a:srgbClr val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分後</a:t>
                  </a:r>
                </a:p>
              </p:txBody>
            </p:sp>
            <p:pic>
              <p:nvPicPr>
                <p:cNvPr id="223" name="Picture 3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7F7F7F"/>
                    </a:clrFrom>
                    <a:clrTo>
                      <a:srgbClr val="7F7F7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245545" y="3612951"/>
                  <a:ext cx="1432949" cy="242437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224" name="Picture 4"/>
                <p:cNvPicPr>
                  <a:picLocks noChangeAspect="1"/>
                </p:cNvPicPr>
                <p:nvPr/>
              </p:nvPicPr>
              <p:blipFill rotWithShape="1">
                <a:blip r:embed="rId8">
                  <a:clrChange>
                    <a:clrFrom>
                      <a:srgbClr val="7F7F7F"/>
                    </a:clrFrom>
                    <a:clrTo>
                      <a:srgbClr val="7F7F7F">
                        <a:alpha val="0"/>
                      </a:srgbClr>
                    </a:clrTo>
                  </a:clrChange>
                </a:blip>
                <a:srcRect b="1518"/>
                <a:stretch/>
              </p:blipFill>
              <p:spPr>
                <a:xfrm>
                  <a:off x="8757606" y="3617461"/>
                  <a:ext cx="1474962" cy="241535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225" name="Picture 7"/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7F7F7F"/>
                    </a:clrFrom>
                    <a:clrTo>
                      <a:srgbClr val="7F7F7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277199" y="3614487"/>
                  <a:ext cx="1449495" cy="241773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226" name="Picture 19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12010" t="5209" r="23002" b="15192"/>
                <a:stretch/>
              </p:blipFill>
              <p:spPr>
                <a:xfrm>
                  <a:off x="8820210" y="2250078"/>
                  <a:ext cx="1249960" cy="1258539"/>
                </a:xfrm>
                <a:prstGeom prst="rect">
                  <a:avLst/>
                </a:prstGeom>
              </p:spPr>
            </p:pic>
            <p:pic>
              <p:nvPicPr>
                <p:cNvPr id="227" name="Picture 20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18569" t="6381" r="3235" b="9685"/>
                <a:stretch/>
              </p:blipFill>
              <p:spPr>
                <a:xfrm>
                  <a:off x="10309399" y="2250078"/>
                  <a:ext cx="1270996" cy="1265486"/>
                </a:xfrm>
                <a:prstGeom prst="rect">
                  <a:avLst/>
                </a:prstGeom>
              </p:spPr>
            </p:pic>
            <p:pic>
              <p:nvPicPr>
                <p:cNvPr id="228" name="Picture 25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-5343"/>
                <a:stretch/>
              </p:blipFill>
              <p:spPr>
                <a:xfrm>
                  <a:off x="7191365" y="2250080"/>
                  <a:ext cx="1384770" cy="1254591"/>
                </a:xfrm>
                <a:prstGeom prst="rect">
                  <a:avLst/>
                </a:prstGeom>
              </p:spPr>
            </p:pic>
            <p:grpSp>
              <p:nvGrpSpPr>
                <p:cNvPr id="229" name="グループ化 228"/>
                <p:cNvGrpSpPr/>
                <p:nvPr/>
              </p:nvGrpSpPr>
              <p:grpSpPr>
                <a:xfrm>
                  <a:off x="7348079" y="3848372"/>
                  <a:ext cx="1272513" cy="1528275"/>
                  <a:chOff x="3384775" y="4099139"/>
                  <a:chExt cx="884422" cy="1062182"/>
                </a:xfrm>
              </p:grpSpPr>
              <p:cxnSp>
                <p:nvCxnSpPr>
                  <p:cNvPr id="235" name="直線矢印コネクタ 234"/>
                  <p:cNvCxnSpPr/>
                  <p:nvPr/>
                </p:nvCxnSpPr>
                <p:spPr>
                  <a:xfrm>
                    <a:off x="3733385" y="4653136"/>
                    <a:ext cx="334559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直線矢印コネクタ 235"/>
                  <p:cNvCxnSpPr/>
                  <p:nvPr/>
                </p:nvCxnSpPr>
                <p:spPr>
                  <a:xfrm flipH="1">
                    <a:off x="3604654" y="4653136"/>
                    <a:ext cx="152400" cy="24460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直線矢印コネクタ 236"/>
                  <p:cNvCxnSpPr/>
                  <p:nvPr/>
                </p:nvCxnSpPr>
                <p:spPr>
                  <a:xfrm flipV="1">
                    <a:off x="3757054" y="4377015"/>
                    <a:ext cx="0" cy="29136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8" name="テキスト ボックス 237"/>
                  <p:cNvSpPr txBox="1"/>
                  <p:nvPr/>
                </p:nvSpPr>
                <p:spPr>
                  <a:xfrm>
                    <a:off x="3384775" y="4761211"/>
                    <a:ext cx="30809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="1" i="1" dirty="0">
                        <a:solidFill>
                          <a:prstClr val="black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x</a:t>
                    </a:r>
                    <a:endParaRPr kumimoji="1" lang="ja-JP" altLang="en-US" sz="2000" b="1" i="1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39" name="テキスト ボックス 238"/>
                  <p:cNvSpPr txBox="1"/>
                  <p:nvPr/>
                </p:nvSpPr>
                <p:spPr>
                  <a:xfrm>
                    <a:off x="3956291" y="4555275"/>
                    <a:ext cx="31290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="1" i="1" dirty="0">
                        <a:solidFill>
                          <a:prstClr val="black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y</a:t>
                    </a:r>
                    <a:endParaRPr kumimoji="1" lang="ja-JP" altLang="en-US" sz="2000" b="1" i="1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40" name="テキスト ボックス 239"/>
                  <p:cNvSpPr txBox="1"/>
                  <p:nvPr/>
                </p:nvSpPr>
                <p:spPr>
                  <a:xfrm>
                    <a:off x="3729995" y="4099139"/>
                    <a:ext cx="306494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="1" i="1" dirty="0">
                        <a:solidFill>
                          <a:prstClr val="black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z</a:t>
                    </a:r>
                    <a:endParaRPr kumimoji="1" lang="ja-JP" altLang="en-US" sz="2000" b="1" i="1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grpSp>
              <p:nvGrpSpPr>
                <p:cNvPr id="230" name="グループ化 229"/>
                <p:cNvGrpSpPr/>
                <p:nvPr/>
              </p:nvGrpSpPr>
              <p:grpSpPr>
                <a:xfrm>
                  <a:off x="7568169" y="2732421"/>
                  <a:ext cx="1050757" cy="729631"/>
                  <a:chOff x="3933247" y="4171374"/>
                  <a:chExt cx="730297" cy="507108"/>
                </a:xfrm>
              </p:grpSpPr>
              <p:cxnSp>
                <p:nvCxnSpPr>
                  <p:cNvPr id="231" name="直線矢印コネクタ 230"/>
                  <p:cNvCxnSpPr/>
                  <p:nvPr/>
                </p:nvCxnSpPr>
                <p:spPr>
                  <a:xfrm>
                    <a:off x="4152559" y="4306713"/>
                    <a:ext cx="255161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直線矢印コネクタ 231"/>
                  <p:cNvCxnSpPr/>
                  <p:nvPr/>
                </p:nvCxnSpPr>
                <p:spPr>
                  <a:xfrm>
                    <a:off x="4163671" y="4305732"/>
                    <a:ext cx="0" cy="2886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3" name="テキスト ボックス 232"/>
                  <p:cNvSpPr txBox="1"/>
                  <p:nvPr/>
                </p:nvSpPr>
                <p:spPr>
                  <a:xfrm>
                    <a:off x="4350638" y="4171374"/>
                    <a:ext cx="31290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="1" i="1" dirty="0">
                        <a:solidFill>
                          <a:prstClr val="black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y</a:t>
                    </a:r>
                    <a:endParaRPr kumimoji="1" lang="ja-JP" altLang="en-US" sz="2000" b="1" i="1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34" name="テキスト ボックス 233"/>
                  <p:cNvSpPr txBox="1"/>
                  <p:nvPr/>
                </p:nvSpPr>
                <p:spPr>
                  <a:xfrm>
                    <a:off x="3933247" y="4278372"/>
                    <a:ext cx="30809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="1" i="1" dirty="0">
                        <a:solidFill>
                          <a:prstClr val="black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x</a:t>
                    </a:r>
                    <a:endParaRPr kumimoji="1" lang="ja-JP" altLang="en-US" sz="2000" b="1" i="1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</p:grpSp>
      </p:grpSp>
      <p:sp>
        <p:nvSpPr>
          <p:cNvPr id="256" name="Rectangle: Rounded Corners 4">
            <a:extLst>
              <a:ext uri="{FF2B5EF4-FFF2-40B4-BE49-F238E27FC236}">
                <a16:creationId xmlns:a16="http://schemas.microsoft.com/office/drawing/2014/main" id="{4C7AEA33-22C5-4D21-A125-56248F730B68}"/>
              </a:ext>
            </a:extLst>
          </p:cNvPr>
          <p:cNvSpPr/>
          <p:nvPr/>
        </p:nvSpPr>
        <p:spPr>
          <a:xfrm>
            <a:off x="251647" y="4359990"/>
            <a:ext cx="6549914" cy="2321899"/>
          </a:xfrm>
          <a:prstGeom prst="roundRect">
            <a:avLst>
              <a:gd name="adj" fmla="val 5447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0C69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2662241" y="4373371"/>
            <a:ext cx="4128543" cy="2369882"/>
            <a:chOff x="393884" y="4373371"/>
            <a:chExt cx="4128543" cy="2369882"/>
          </a:xfrm>
        </p:grpSpPr>
        <p:sp>
          <p:nvSpPr>
            <p:cNvPr id="178" name="正方形/長方形 177"/>
            <p:cNvSpPr/>
            <p:nvPr/>
          </p:nvSpPr>
          <p:spPr bwMode="auto">
            <a:xfrm>
              <a:off x="542722" y="4399897"/>
              <a:ext cx="3862718" cy="85385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 b="1">
                <a:solidFill>
                  <a:prstClr val="white"/>
                </a:solidFill>
              </a:endParaRPr>
            </a:p>
          </p:txBody>
        </p:sp>
        <p:pic>
          <p:nvPicPr>
            <p:cNvPr id="188" name="Picture 2" descr="Ã£Ã¤ÂºÂºÃ© Ã£Ã£ÂªÃ£Â¼Ã§Â´Â Ã¦Ã£Ã£Â®Ã§Â»Ã¥Ã¦Â¤Ã§Â´Â¢Ã§ÂµÃ¦"/>
            <p:cNvPicPr>
              <a:picLocks noChangeAspect="1" noChangeArrowheads="1"/>
            </p:cNvPicPr>
            <p:nvPr/>
          </p:nvPicPr>
          <p:blipFill>
            <a:blip r:embed="rId13" cstate="email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5" r="28023"/>
            <a:stretch>
              <a:fillRect/>
            </a:stretch>
          </p:blipFill>
          <p:spPr bwMode="auto">
            <a:xfrm>
              <a:off x="557675" y="4436441"/>
              <a:ext cx="326203" cy="48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9" name="直線矢印コネクタ 188"/>
            <p:cNvCxnSpPr/>
            <p:nvPr/>
          </p:nvCxnSpPr>
          <p:spPr bwMode="auto">
            <a:xfrm>
              <a:off x="2884282" y="4451306"/>
              <a:ext cx="0" cy="5171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テキスト ボックス 105"/>
            <p:cNvSpPr txBox="1">
              <a:spLocks noChangeArrowheads="1"/>
            </p:cNvSpPr>
            <p:nvPr/>
          </p:nvSpPr>
          <p:spPr bwMode="auto">
            <a:xfrm>
              <a:off x="680950" y="4902543"/>
              <a:ext cx="6441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2000" b="1" i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0</a:t>
              </a:r>
              <a:r>
                <a:rPr lang="ja-JP" altLang="en-US" sz="2000" b="1" i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分</a:t>
              </a:r>
            </a:p>
          </p:txBody>
        </p:sp>
        <p:cxnSp>
          <p:nvCxnSpPr>
            <p:cNvPr id="192" name="直線矢印コネクタ 191"/>
            <p:cNvCxnSpPr/>
            <p:nvPr/>
          </p:nvCxnSpPr>
          <p:spPr bwMode="auto">
            <a:xfrm>
              <a:off x="801671" y="4936508"/>
              <a:ext cx="360376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線矢印コネクタ 192"/>
            <p:cNvCxnSpPr/>
            <p:nvPr/>
          </p:nvCxnSpPr>
          <p:spPr bwMode="auto">
            <a:xfrm>
              <a:off x="902010" y="4451306"/>
              <a:ext cx="0" cy="5143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線矢印コネクタ 193"/>
            <p:cNvCxnSpPr/>
            <p:nvPr/>
          </p:nvCxnSpPr>
          <p:spPr bwMode="auto">
            <a:xfrm>
              <a:off x="3870558" y="4451306"/>
              <a:ext cx="0" cy="5143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右矢印 194"/>
            <p:cNvSpPr/>
            <p:nvPr/>
          </p:nvSpPr>
          <p:spPr bwMode="auto">
            <a:xfrm>
              <a:off x="916257" y="4435459"/>
              <a:ext cx="1936249" cy="488260"/>
            </a:xfrm>
            <a:prstGeom prst="rightArrow">
              <a:avLst>
                <a:gd name="adj1" fmla="val 62923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 b="1">
                <a:solidFill>
                  <a:prstClr val="white"/>
                </a:solidFill>
              </a:endParaRPr>
            </a:p>
          </p:txBody>
        </p:sp>
        <p:sp>
          <p:nvSpPr>
            <p:cNvPr id="196" name="右矢印 195"/>
            <p:cNvSpPr/>
            <p:nvPr/>
          </p:nvSpPr>
          <p:spPr bwMode="auto">
            <a:xfrm>
              <a:off x="2901682" y="4373371"/>
              <a:ext cx="944819" cy="574158"/>
            </a:xfrm>
            <a:prstGeom prst="rightArrow">
              <a:avLst>
                <a:gd name="adj1" fmla="val 50000"/>
                <a:gd name="adj2" fmla="val 54301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 b="1">
                <a:solidFill>
                  <a:prstClr val="white"/>
                </a:solidFill>
              </a:endParaRPr>
            </a:p>
          </p:txBody>
        </p:sp>
        <p:sp>
          <p:nvSpPr>
            <p:cNvPr id="197" name="正方形/長方形 114"/>
            <p:cNvSpPr>
              <a:spLocks noChangeArrowheads="1"/>
            </p:cNvSpPr>
            <p:nvPr/>
          </p:nvSpPr>
          <p:spPr bwMode="auto">
            <a:xfrm>
              <a:off x="2912681" y="4447565"/>
              <a:ext cx="838101" cy="349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軽運動</a:t>
              </a:r>
              <a:endParaRPr kumimoji="1" lang="en-US" altLang="ja-JP" sz="20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98" name="テキスト ボックス 115"/>
            <p:cNvSpPr txBox="1">
              <a:spLocks noChangeArrowheads="1"/>
            </p:cNvSpPr>
            <p:nvPr/>
          </p:nvSpPr>
          <p:spPr bwMode="auto">
            <a:xfrm>
              <a:off x="1194478" y="4471990"/>
              <a:ext cx="14477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2000" b="1" i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立位維持</a:t>
              </a:r>
            </a:p>
          </p:txBody>
        </p:sp>
        <p:sp>
          <p:nvSpPr>
            <p:cNvPr id="199" name="テキスト ボックス 116"/>
            <p:cNvSpPr txBox="1">
              <a:spLocks noChangeArrowheads="1"/>
            </p:cNvSpPr>
            <p:nvPr/>
          </p:nvSpPr>
          <p:spPr bwMode="auto">
            <a:xfrm>
              <a:off x="2462803" y="4902543"/>
              <a:ext cx="7752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b="1" i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60</a:t>
              </a:r>
              <a:r>
                <a:rPr lang="ja-JP" altLang="en-US" sz="2000" b="1" i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分</a:t>
              </a:r>
            </a:p>
          </p:txBody>
        </p:sp>
        <p:sp>
          <p:nvSpPr>
            <p:cNvPr id="201" name="テキスト ボックス 116"/>
            <p:cNvSpPr txBox="1">
              <a:spLocks noChangeArrowheads="1"/>
            </p:cNvSpPr>
            <p:nvPr/>
          </p:nvSpPr>
          <p:spPr bwMode="auto">
            <a:xfrm>
              <a:off x="3548847" y="4902543"/>
              <a:ext cx="7874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b="1" i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75</a:t>
              </a:r>
              <a:r>
                <a:rPr lang="ja-JP" altLang="en-US" sz="2000" b="1" i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分</a:t>
              </a:r>
            </a:p>
          </p:txBody>
        </p:sp>
        <p:pic>
          <p:nvPicPr>
            <p:cNvPr id="202" name="図 201">
              <a:extLst>
                <a:ext uri="{FF2B5EF4-FFF2-40B4-BE49-F238E27FC236}">
                  <a16:creationId xmlns:a16="http://schemas.microsoft.com/office/drawing/2014/main" id="{855F6125-85E8-4078-A62E-0D201EBDB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437"/>
            <a:stretch/>
          </p:blipFill>
          <p:spPr>
            <a:xfrm>
              <a:off x="3785915" y="4440733"/>
              <a:ext cx="455759" cy="467156"/>
            </a:xfrm>
            <a:prstGeom prst="rect">
              <a:avLst/>
            </a:prstGeom>
          </p:spPr>
        </p:pic>
        <p:grpSp>
          <p:nvGrpSpPr>
            <p:cNvPr id="254" name="グループ化 253"/>
            <p:cNvGrpSpPr/>
            <p:nvPr/>
          </p:nvGrpSpPr>
          <p:grpSpPr>
            <a:xfrm>
              <a:off x="393884" y="5205012"/>
              <a:ext cx="4128543" cy="1538241"/>
              <a:chOff x="8492" y="5182511"/>
              <a:chExt cx="4128543" cy="1538241"/>
            </a:xfrm>
          </p:grpSpPr>
          <p:sp>
            <p:nvSpPr>
              <p:cNvPr id="180" name="TextBox 4"/>
              <p:cNvSpPr txBox="1"/>
              <p:nvPr/>
            </p:nvSpPr>
            <p:spPr>
              <a:xfrm>
                <a:off x="1673375" y="6320642"/>
                <a:ext cx="99742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1" lang="en-US" altLang="ja-JP" sz="2000" b="1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60</a:t>
                </a:r>
                <a:r>
                  <a:rPr kumimoji="1" lang="ja-JP" altLang="en-US" sz="2000" b="1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分後</a:t>
                </a:r>
                <a:endParaRPr kumimoji="1" lang="en-US" sz="200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1" name="TextBox 4"/>
              <p:cNvSpPr txBox="1"/>
              <p:nvPr/>
            </p:nvSpPr>
            <p:spPr>
              <a:xfrm>
                <a:off x="865744" y="6320616"/>
                <a:ext cx="500452" cy="3496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kumimoji="1" lang="en-US" altLang="ja-JP" sz="2000" b="1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0</a:t>
                </a:r>
                <a:r>
                  <a:rPr kumimoji="1" lang="ja-JP" altLang="en-US" sz="2000" b="1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分</a:t>
                </a:r>
                <a:endParaRPr kumimoji="1" lang="en-US" sz="200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2" name="TextBox 4"/>
              <p:cNvSpPr txBox="1"/>
              <p:nvPr/>
            </p:nvSpPr>
            <p:spPr>
              <a:xfrm>
                <a:off x="2739682" y="6320642"/>
                <a:ext cx="103183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1" lang="en-US" altLang="ja-JP" sz="2000" b="1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75</a:t>
                </a:r>
                <a:r>
                  <a:rPr kumimoji="1" lang="ja-JP" altLang="en-US" sz="2000" b="1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分後</a:t>
                </a:r>
                <a:endParaRPr kumimoji="1" lang="en-US" sz="200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3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3815942" y="6149140"/>
                <a:ext cx="263653" cy="322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altLang="ja-JP" sz="1800" b="1" i="0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Calibri"/>
                  </a:rPr>
                  <a:t>0</a:t>
                </a:r>
                <a:endParaRPr lang="ja-JP" altLang="en-US" sz="1800" b="1" i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</a:endParaRPr>
              </a:p>
            </p:txBody>
          </p:sp>
          <p:sp>
            <p:nvSpPr>
              <p:cNvPr id="184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3815942" y="5182511"/>
                <a:ext cx="263653" cy="322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altLang="ja-JP" sz="1800" b="1" i="0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Calibri"/>
                  </a:rPr>
                  <a:t>1</a:t>
                </a:r>
                <a:endParaRPr lang="ja-JP" altLang="en-US" sz="1800" b="1" i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alibri"/>
                </a:endParaRPr>
              </a:p>
            </p:txBody>
          </p:sp>
          <p:sp>
            <p:nvSpPr>
              <p:cNvPr id="185" name="TextBox 21"/>
              <p:cNvSpPr txBox="1">
                <a:spLocks noChangeArrowheads="1"/>
              </p:cNvSpPr>
              <p:nvPr/>
            </p:nvSpPr>
            <p:spPr bwMode="auto">
              <a:xfrm>
                <a:off x="3758503" y="5665825"/>
                <a:ext cx="3785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altLang="ja-JP" sz="1800" b="1" dirty="0">
                    <a:solidFill>
                      <a:prstClr val="black"/>
                    </a:solidFill>
                    <a:latin typeface="Times New Roman" charset="0"/>
                    <a:cs typeface="Times New Roman" charset="0"/>
                  </a:rPr>
                  <a:t>σ</a:t>
                </a:r>
              </a:p>
            </p:txBody>
          </p:sp>
          <p:grpSp>
            <p:nvGrpSpPr>
              <p:cNvPr id="186" name="グループ化 185"/>
              <p:cNvGrpSpPr/>
              <p:nvPr/>
            </p:nvGrpSpPr>
            <p:grpSpPr>
              <a:xfrm>
                <a:off x="1499363" y="5267552"/>
                <a:ext cx="1093481" cy="1126123"/>
                <a:chOff x="5397571" y="2673800"/>
                <a:chExt cx="1251111" cy="1288458"/>
              </a:xfrm>
            </p:grpSpPr>
            <p:pic>
              <p:nvPicPr>
                <p:cNvPr id="219" name="Picture 94"/>
                <p:cNvPicPr>
                  <a:picLocks noChangeAspect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" r="768" b="926"/>
                <a:stretch>
                  <a:fillRect/>
                </a:stretch>
              </p:blipFill>
              <p:spPr bwMode="auto">
                <a:xfrm>
                  <a:off x="5397571" y="2673800"/>
                  <a:ext cx="1251111" cy="1288458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0" name="フリーフォーム 219"/>
                <p:cNvSpPr/>
                <p:nvPr/>
              </p:nvSpPr>
              <p:spPr>
                <a:xfrm>
                  <a:off x="5501687" y="2755695"/>
                  <a:ext cx="1043926" cy="1039362"/>
                </a:xfrm>
                <a:custGeom>
                  <a:avLst/>
                  <a:gdLst>
                    <a:gd name="connsiteX0" fmla="*/ 248661 w 1178731"/>
                    <a:gd name="connsiteY0" fmla="*/ 269668 h 1153222"/>
                    <a:gd name="connsiteX1" fmla="*/ 566161 w 1178731"/>
                    <a:gd name="connsiteY1" fmla="*/ 34718 h 1153222"/>
                    <a:gd name="connsiteX2" fmla="*/ 947161 w 1178731"/>
                    <a:gd name="connsiteY2" fmla="*/ 34718 h 1153222"/>
                    <a:gd name="connsiteX3" fmla="*/ 1175761 w 1178731"/>
                    <a:gd name="connsiteY3" fmla="*/ 352218 h 1153222"/>
                    <a:gd name="connsiteX4" fmla="*/ 1055111 w 1178731"/>
                    <a:gd name="connsiteY4" fmla="*/ 904668 h 1153222"/>
                    <a:gd name="connsiteX5" fmla="*/ 743961 w 1178731"/>
                    <a:gd name="connsiteY5" fmla="*/ 1126918 h 1153222"/>
                    <a:gd name="connsiteX6" fmla="*/ 267711 w 1178731"/>
                    <a:gd name="connsiteY6" fmla="*/ 1107868 h 1153222"/>
                    <a:gd name="connsiteX7" fmla="*/ 32761 w 1178731"/>
                    <a:gd name="connsiteY7" fmla="*/ 758618 h 1153222"/>
                    <a:gd name="connsiteX8" fmla="*/ 20061 w 1178731"/>
                    <a:gd name="connsiteY8" fmla="*/ 453818 h 1153222"/>
                    <a:gd name="connsiteX9" fmla="*/ 248661 w 1178731"/>
                    <a:gd name="connsiteY9" fmla="*/ 269668 h 1153222"/>
                    <a:gd name="connsiteX0" fmla="*/ 239750 w 1169820"/>
                    <a:gd name="connsiteY0" fmla="*/ 269668 h 1153222"/>
                    <a:gd name="connsiteX1" fmla="*/ 557250 w 1169820"/>
                    <a:gd name="connsiteY1" fmla="*/ 34718 h 1153222"/>
                    <a:gd name="connsiteX2" fmla="*/ 938250 w 1169820"/>
                    <a:gd name="connsiteY2" fmla="*/ 34718 h 1153222"/>
                    <a:gd name="connsiteX3" fmla="*/ 1166850 w 1169820"/>
                    <a:gd name="connsiteY3" fmla="*/ 352218 h 1153222"/>
                    <a:gd name="connsiteX4" fmla="*/ 1046200 w 1169820"/>
                    <a:gd name="connsiteY4" fmla="*/ 904668 h 1153222"/>
                    <a:gd name="connsiteX5" fmla="*/ 735050 w 1169820"/>
                    <a:gd name="connsiteY5" fmla="*/ 1126918 h 1153222"/>
                    <a:gd name="connsiteX6" fmla="*/ 258800 w 1169820"/>
                    <a:gd name="connsiteY6" fmla="*/ 1107868 h 1153222"/>
                    <a:gd name="connsiteX7" fmla="*/ 23850 w 1169820"/>
                    <a:gd name="connsiteY7" fmla="*/ 758618 h 1153222"/>
                    <a:gd name="connsiteX8" fmla="*/ 30200 w 1169820"/>
                    <a:gd name="connsiteY8" fmla="*/ 510968 h 1153222"/>
                    <a:gd name="connsiteX9" fmla="*/ 239750 w 1169820"/>
                    <a:gd name="connsiteY9" fmla="*/ 269668 h 1153222"/>
                    <a:gd name="connsiteX0" fmla="*/ 223664 w 1153734"/>
                    <a:gd name="connsiteY0" fmla="*/ 269668 h 1151752"/>
                    <a:gd name="connsiteX1" fmla="*/ 541164 w 1153734"/>
                    <a:gd name="connsiteY1" fmla="*/ 34718 h 1151752"/>
                    <a:gd name="connsiteX2" fmla="*/ 922164 w 1153734"/>
                    <a:gd name="connsiteY2" fmla="*/ 34718 h 1151752"/>
                    <a:gd name="connsiteX3" fmla="*/ 1150764 w 1153734"/>
                    <a:gd name="connsiteY3" fmla="*/ 352218 h 1151752"/>
                    <a:gd name="connsiteX4" fmla="*/ 1030114 w 1153734"/>
                    <a:gd name="connsiteY4" fmla="*/ 904668 h 1151752"/>
                    <a:gd name="connsiteX5" fmla="*/ 718964 w 1153734"/>
                    <a:gd name="connsiteY5" fmla="*/ 1126918 h 1151752"/>
                    <a:gd name="connsiteX6" fmla="*/ 242714 w 1153734"/>
                    <a:gd name="connsiteY6" fmla="*/ 1107868 h 1151752"/>
                    <a:gd name="connsiteX7" fmla="*/ 45864 w 1153734"/>
                    <a:gd name="connsiteY7" fmla="*/ 784018 h 1151752"/>
                    <a:gd name="connsiteX8" fmla="*/ 14114 w 1153734"/>
                    <a:gd name="connsiteY8" fmla="*/ 510968 h 1151752"/>
                    <a:gd name="connsiteX9" fmla="*/ 223664 w 1153734"/>
                    <a:gd name="connsiteY9" fmla="*/ 269668 h 1151752"/>
                    <a:gd name="connsiteX0" fmla="*/ 223664 w 1153734"/>
                    <a:gd name="connsiteY0" fmla="*/ 269668 h 1148690"/>
                    <a:gd name="connsiteX1" fmla="*/ 541164 w 1153734"/>
                    <a:gd name="connsiteY1" fmla="*/ 34718 h 1148690"/>
                    <a:gd name="connsiteX2" fmla="*/ 922164 w 1153734"/>
                    <a:gd name="connsiteY2" fmla="*/ 34718 h 1148690"/>
                    <a:gd name="connsiteX3" fmla="*/ 1150764 w 1153734"/>
                    <a:gd name="connsiteY3" fmla="*/ 352218 h 1148690"/>
                    <a:gd name="connsiteX4" fmla="*/ 1030114 w 1153734"/>
                    <a:gd name="connsiteY4" fmla="*/ 904668 h 1148690"/>
                    <a:gd name="connsiteX5" fmla="*/ 718964 w 1153734"/>
                    <a:gd name="connsiteY5" fmla="*/ 1126918 h 1148690"/>
                    <a:gd name="connsiteX6" fmla="*/ 287164 w 1153734"/>
                    <a:gd name="connsiteY6" fmla="*/ 1101518 h 1148690"/>
                    <a:gd name="connsiteX7" fmla="*/ 45864 w 1153734"/>
                    <a:gd name="connsiteY7" fmla="*/ 784018 h 1148690"/>
                    <a:gd name="connsiteX8" fmla="*/ 14114 w 1153734"/>
                    <a:gd name="connsiteY8" fmla="*/ 510968 h 1148690"/>
                    <a:gd name="connsiteX9" fmla="*/ 223664 w 1153734"/>
                    <a:gd name="connsiteY9" fmla="*/ 269668 h 1148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53734" h="1148690">
                      <a:moveTo>
                        <a:pt x="223664" y="269668"/>
                      </a:moveTo>
                      <a:cubicBezTo>
                        <a:pt x="311506" y="190293"/>
                        <a:pt x="424747" y="73876"/>
                        <a:pt x="541164" y="34718"/>
                      </a:cubicBezTo>
                      <a:cubicBezTo>
                        <a:pt x="657581" y="-4440"/>
                        <a:pt x="820564" y="-18199"/>
                        <a:pt x="922164" y="34718"/>
                      </a:cubicBezTo>
                      <a:cubicBezTo>
                        <a:pt x="1023764" y="87635"/>
                        <a:pt x="1132772" y="207226"/>
                        <a:pt x="1150764" y="352218"/>
                      </a:cubicBezTo>
                      <a:cubicBezTo>
                        <a:pt x="1168756" y="497210"/>
                        <a:pt x="1102081" y="775551"/>
                        <a:pt x="1030114" y="904668"/>
                      </a:cubicBezTo>
                      <a:cubicBezTo>
                        <a:pt x="958147" y="1033785"/>
                        <a:pt x="842789" y="1094110"/>
                        <a:pt x="718964" y="1126918"/>
                      </a:cubicBezTo>
                      <a:cubicBezTo>
                        <a:pt x="595139" y="1159726"/>
                        <a:pt x="399347" y="1158668"/>
                        <a:pt x="287164" y="1101518"/>
                      </a:cubicBezTo>
                      <a:cubicBezTo>
                        <a:pt x="174981" y="1044368"/>
                        <a:pt x="87139" y="893026"/>
                        <a:pt x="45864" y="784018"/>
                      </a:cubicBezTo>
                      <a:cubicBezTo>
                        <a:pt x="4589" y="675010"/>
                        <a:pt x="-15519" y="596693"/>
                        <a:pt x="14114" y="510968"/>
                      </a:cubicBezTo>
                      <a:cubicBezTo>
                        <a:pt x="43747" y="425243"/>
                        <a:pt x="135822" y="349043"/>
                        <a:pt x="223664" y="269668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7" name="グループ化 186"/>
              <p:cNvGrpSpPr/>
              <p:nvPr/>
            </p:nvGrpSpPr>
            <p:grpSpPr>
              <a:xfrm>
                <a:off x="2629378" y="5257441"/>
                <a:ext cx="1144954" cy="1148720"/>
                <a:chOff x="6800901" y="2667518"/>
                <a:chExt cx="1310004" cy="1314313"/>
              </a:xfrm>
            </p:grpSpPr>
            <p:pic>
              <p:nvPicPr>
                <p:cNvPr id="217" name="Picture 95"/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00901" y="2667518"/>
                  <a:ext cx="1310004" cy="1314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8" name="フリーフォーム 217"/>
                <p:cNvSpPr/>
                <p:nvPr/>
              </p:nvSpPr>
              <p:spPr>
                <a:xfrm>
                  <a:off x="6928348" y="2755695"/>
                  <a:ext cx="1043926" cy="1039362"/>
                </a:xfrm>
                <a:custGeom>
                  <a:avLst/>
                  <a:gdLst>
                    <a:gd name="connsiteX0" fmla="*/ 248661 w 1178731"/>
                    <a:gd name="connsiteY0" fmla="*/ 269668 h 1153222"/>
                    <a:gd name="connsiteX1" fmla="*/ 566161 w 1178731"/>
                    <a:gd name="connsiteY1" fmla="*/ 34718 h 1153222"/>
                    <a:gd name="connsiteX2" fmla="*/ 947161 w 1178731"/>
                    <a:gd name="connsiteY2" fmla="*/ 34718 h 1153222"/>
                    <a:gd name="connsiteX3" fmla="*/ 1175761 w 1178731"/>
                    <a:gd name="connsiteY3" fmla="*/ 352218 h 1153222"/>
                    <a:gd name="connsiteX4" fmla="*/ 1055111 w 1178731"/>
                    <a:gd name="connsiteY4" fmla="*/ 904668 h 1153222"/>
                    <a:gd name="connsiteX5" fmla="*/ 743961 w 1178731"/>
                    <a:gd name="connsiteY5" fmla="*/ 1126918 h 1153222"/>
                    <a:gd name="connsiteX6" fmla="*/ 267711 w 1178731"/>
                    <a:gd name="connsiteY6" fmla="*/ 1107868 h 1153222"/>
                    <a:gd name="connsiteX7" fmla="*/ 32761 w 1178731"/>
                    <a:gd name="connsiteY7" fmla="*/ 758618 h 1153222"/>
                    <a:gd name="connsiteX8" fmla="*/ 20061 w 1178731"/>
                    <a:gd name="connsiteY8" fmla="*/ 453818 h 1153222"/>
                    <a:gd name="connsiteX9" fmla="*/ 248661 w 1178731"/>
                    <a:gd name="connsiteY9" fmla="*/ 269668 h 1153222"/>
                    <a:gd name="connsiteX0" fmla="*/ 239750 w 1169820"/>
                    <a:gd name="connsiteY0" fmla="*/ 269668 h 1153222"/>
                    <a:gd name="connsiteX1" fmla="*/ 557250 w 1169820"/>
                    <a:gd name="connsiteY1" fmla="*/ 34718 h 1153222"/>
                    <a:gd name="connsiteX2" fmla="*/ 938250 w 1169820"/>
                    <a:gd name="connsiteY2" fmla="*/ 34718 h 1153222"/>
                    <a:gd name="connsiteX3" fmla="*/ 1166850 w 1169820"/>
                    <a:gd name="connsiteY3" fmla="*/ 352218 h 1153222"/>
                    <a:gd name="connsiteX4" fmla="*/ 1046200 w 1169820"/>
                    <a:gd name="connsiteY4" fmla="*/ 904668 h 1153222"/>
                    <a:gd name="connsiteX5" fmla="*/ 735050 w 1169820"/>
                    <a:gd name="connsiteY5" fmla="*/ 1126918 h 1153222"/>
                    <a:gd name="connsiteX6" fmla="*/ 258800 w 1169820"/>
                    <a:gd name="connsiteY6" fmla="*/ 1107868 h 1153222"/>
                    <a:gd name="connsiteX7" fmla="*/ 23850 w 1169820"/>
                    <a:gd name="connsiteY7" fmla="*/ 758618 h 1153222"/>
                    <a:gd name="connsiteX8" fmla="*/ 30200 w 1169820"/>
                    <a:gd name="connsiteY8" fmla="*/ 510968 h 1153222"/>
                    <a:gd name="connsiteX9" fmla="*/ 239750 w 1169820"/>
                    <a:gd name="connsiteY9" fmla="*/ 269668 h 1153222"/>
                    <a:gd name="connsiteX0" fmla="*/ 223664 w 1153734"/>
                    <a:gd name="connsiteY0" fmla="*/ 269668 h 1151752"/>
                    <a:gd name="connsiteX1" fmla="*/ 541164 w 1153734"/>
                    <a:gd name="connsiteY1" fmla="*/ 34718 h 1151752"/>
                    <a:gd name="connsiteX2" fmla="*/ 922164 w 1153734"/>
                    <a:gd name="connsiteY2" fmla="*/ 34718 h 1151752"/>
                    <a:gd name="connsiteX3" fmla="*/ 1150764 w 1153734"/>
                    <a:gd name="connsiteY3" fmla="*/ 352218 h 1151752"/>
                    <a:gd name="connsiteX4" fmla="*/ 1030114 w 1153734"/>
                    <a:gd name="connsiteY4" fmla="*/ 904668 h 1151752"/>
                    <a:gd name="connsiteX5" fmla="*/ 718964 w 1153734"/>
                    <a:gd name="connsiteY5" fmla="*/ 1126918 h 1151752"/>
                    <a:gd name="connsiteX6" fmla="*/ 242714 w 1153734"/>
                    <a:gd name="connsiteY6" fmla="*/ 1107868 h 1151752"/>
                    <a:gd name="connsiteX7" fmla="*/ 45864 w 1153734"/>
                    <a:gd name="connsiteY7" fmla="*/ 784018 h 1151752"/>
                    <a:gd name="connsiteX8" fmla="*/ 14114 w 1153734"/>
                    <a:gd name="connsiteY8" fmla="*/ 510968 h 1151752"/>
                    <a:gd name="connsiteX9" fmla="*/ 223664 w 1153734"/>
                    <a:gd name="connsiteY9" fmla="*/ 269668 h 1151752"/>
                    <a:gd name="connsiteX0" fmla="*/ 223664 w 1153734"/>
                    <a:gd name="connsiteY0" fmla="*/ 269668 h 1148690"/>
                    <a:gd name="connsiteX1" fmla="*/ 541164 w 1153734"/>
                    <a:gd name="connsiteY1" fmla="*/ 34718 h 1148690"/>
                    <a:gd name="connsiteX2" fmla="*/ 922164 w 1153734"/>
                    <a:gd name="connsiteY2" fmla="*/ 34718 h 1148690"/>
                    <a:gd name="connsiteX3" fmla="*/ 1150764 w 1153734"/>
                    <a:gd name="connsiteY3" fmla="*/ 352218 h 1148690"/>
                    <a:gd name="connsiteX4" fmla="*/ 1030114 w 1153734"/>
                    <a:gd name="connsiteY4" fmla="*/ 904668 h 1148690"/>
                    <a:gd name="connsiteX5" fmla="*/ 718964 w 1153734"/>
                    <a:gd name="connsiteY5" fmla="*/ 1126918 h 1148690"/>
                    <a:gd name="connsiteX6" fmla="*/ 287164 w 1153734"/>
                    <a:gd name="connsiteY6" fmla="*/ 1101518 h 1148690"/>
                    <a:gd name="connsiteX7" fmla="*/ 45864 w 1153734"/>
                    <a:gd name="connsiteY7" fmla="*/ 784018 h 1148690"/>
                    <a:gd name="connsiteX8" fmla="*/ 14114 w 1153734"/>
                    <a:gd name="connsiteY8" fmla="*/ 510968 h 1148690"/>
                    <a:gd name="connsiteX9" fmla="*/ 223664 w 1153734"/>
                    <a:gd name="connsiteY9" fmla="*/ 269668 h 1148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53734" h="1148690">
                      <a:moveTo>
                        <a:pt x="223664" y="269668"/>
                      </a:moveTo>
                      <a:cubicBezTo>
                        <a:pt x="311506" y="190293"/>
                        <a:pt x="424747" y="73876"/>
                        <a:pt x="541164" y="34718"/>
                      </a:cubicBezTo>
                      <a:cubicBezTo>
                        <a:pt x="657581" y="-4440"/>
                        <a:pt x="820564" y="-18199"/>
                        <a:pt x="922164" y="34718"/>
                      </a:cubicBezTo>
                      <a:cubicBezTo>
                        <a:pt x="1023764" y="87635"/>
                        <a:pt x="1132772" y="207226"/>
                        <a:pt x="1150764" y="352218"/>
                      </a:cubicBezTo>
                      <a:cubicBezTo>
                        <a:pt x="1168756" y="497210"/>
                        <a:pt x="1102081" y="775551"/>
                        <a:pt x="1030114" y="904668"/>
                      </a:cubicBezTo>
                      <a:cubicBezTo>
                        <a:pt x="958147" y="1033785"/>
                        <a:pt x="842789" y="1094110"/>
                        <a:pt x="718964" y="1126918"/>
                      </a:cubicBezTo>
                      <a:cubicBezTo>
                        <a:pt x="595139" y="1159726"/>
                        <a:pt x="399347" y="1158668"/>
                        <a:pt x="287164" y="1101518"/>
                      </a:cubicBezTo>
                      <a:cubicBezTo>
                        <a:pt x="174981" y="1044368"/>
                        <a:pt x="87139" y="893026"/>
                        <a:pt x="45864" y="784018"/>
                      </a:cubicBezTo>
                      <a:cubicBezTo>
                        <a:pt x="4589" y="675010"/>
                        <a:pt x="-15519" y="596693"/>
                        <a:pt x="14114" y="510968"/>
                      </a:cubicBezTo>
                      <a:cubicBezTo>
                        <a:pt x="43747" y="425243"/>
                        <a:pt x="135822" y="349043"/>
                        <a:pt x="223664" y="269668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03" name="グループ化 202"/>
              <p:cNvGrpSpPr/>
              <p:nvPr/>
            </p:nvGrpSpPr>
            <p:grpSpPr>
              <a:xfrm>
                <a:off x="299196" y="5256319"/>
                <a:ext cx="1160019" cy="1151232"/>
                <a:chOff x="3946955" y="2667983"/>
                <a:chExt cx="1327241" cy="1317186"/>
              </a:xfrm>
            </p:grpSpPr>
            <p:pic>
              <p:nvPicPr>
                <p:cNvPr id="214" name="Picture 86"/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6955" y="2667983"/>
                  <a:ext cx="1327241" cy="13171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5" name="フリーフォーム 214"/>
                <p:cNvSpPr/>
                <p:nvPr/>
              </p:nvSpPr>
              <p:spPr>
                <a:xfrm>
                  <a:off x="4076765" y="2755695"/>
                  <a:ext cx="1043926" cy="1039362"/>
                </a:xfrm>
                <a:custGeom>
                  <a:avLst/>
                  <a:gdLst>
                    <a:gd name="connsiteX0" fmla="*/ 248661 w 1178731"/>
                    <a:gd name="connsiteY0" fmla="*/ 269668 h 1153222"/>
                    <a:gd name="connsiteX1" fmla="*/ 566161 w 1178731"/>
                    <a:gd name="connsiteY1" fmla="*/ 34718 h 1153222"/>
                    <a:gd name="connsiteX2" fmla="*/ 947161 w 1178731"/>
                    <a:gd name="connsiteY2" fmla="*/ 34718 h 1153222"/>
                    <a:gd name="connsiteX3" fmla="*/ 1175761 w 1178731"/>
                    <a:gd name="connsiteY3" fmla="*/ 352218 h 1153222"/>
                    <a:gd name="connsiteX4" fmla="*/ 1055111 w 1178731"/>
                    <a:gd name="connsiteY4" fmla="*/ 904668 h 1153222"/>
                    <a:gd name="connsiteX5" fmla="*/ 743961 w 1178731"/>
                    <a:gd name="connsiteY5" fmla="*/ 1126918 h 1153222"/>
                    <a:gd name="connsiteX6" fmla="*/ 267711 w 1178731"/>
                    <a:gd name="connsiteY6" fmla="*/ 1107868 h 1153222"/>
                    <a:gd name="connsiteX7" fmla="*/ 32761 w 1178731"/>
                    <a:gd name="connsiteY7" fmla="*/ 758618 h 1153222"/>
                    <a:gd name="connsiteX8" fmla="*/ 20061 w 1178731"/>
                    <a:gd name="connsiteY8" fmla="*/ 453818 h 1153222"/>
                    <a:gd name="connsiteX9" fmla="*/ 248661 w 1178731"/>
                    <a:gd name="connsiteY9" fmla="*/ 269668 h 1153222"/>
                    <a:gd name="connsiteX0" fmla="*/ 239750 w 1169820"/>
                    <a:gd name="connsiteY0" fmla="*/ 269668 h 1153222"/>
                    <a:gd name="connsiteX1" fmla="*/ 557250 w 1169820"/>
                    <a:gd name="connsiteY1" fmla="*/ 34718 h 1153222"/>
                    <a:gd name="connsiteX2" fmla="*/ 938250 w 1169820"/>
                    <a:gd name="connsiteY2" fmla="*/ 34718 h 1153222"/>
                    <a:gd name="connsiteX3" fmla="*/ 1166850 w 1169820"/>
                    <a:gd name="connsiteY3" fmla="*/ 352218 h 1153222"/>
                    <a:gd name="connsiteX4" fmla="*/ 1046200 w 1169820"/>
                    <a:gd name="connsiteY4" fmla="*/ 904668 h 1153222"/>
                    <a:gd name="connsiteX5" fmla="*/ 735050 w 1169820"/>
                    <a:gd name="connsiteY5" fmla="*/ 1126918 h 1153222"/>
                    <a:gd name="connsiteX6" fmla="*/ 258800 w 1169820"/>
                    <a:gd name="connsiteY6" fmla="*/ 1107868 h 1153222"/>
                    <a:gd name="connsiteX7" fmla="*/ 23850 w 1169820"/>
                    <a:gd name="connsiteY7" fmla="*/ 758618 h 1153222"/>
                    <a:gd name="connsiteX8" fmla="*/ 30200 w 1169820"/>
                    <a:gd name="connsiteY8" fmla="*/ 510968 h 1153222"/>
                    <a:gd name="connsiteX9" fmla="*/ 239750 w 1169820"/>
                    <a:gd name="connsiteY9" fmla="*/ 269668 h 1153222"/>
                    <a:gd name="connsiteX0" fmla="*/ 223664 w 1153734"/>
                    <a:gd name="connsiteY0" fmla="*/ 269668 h 1151752"/>
                    <a:gd name="connsiteX1" fmla="*/ 541164 w 1153734"/>
                    <a:gd name="connsiteY1" fmla="*/ 34718 h 1151752"/>
                    <a:gd name="connsiteX2" fmla="*/ 922164 w 1153734"/>
                    <a:gd name="connsiteY2" fmla="*/ 34718 h 1151752"/>
                    <a:gd name="connsiteX3" fmla="*/ 1150764 w 1153734"/>
                    <a:gd name="connsiteY3" fmla="*/ 352218 h 1151752"/>
                    <a:gd name="connsiteX4" fmla="*/ 1030114 w 1153734"/>
                    <a:gd name="connsiteY4" fmla="*/ 904668 h 1151752"/>
                    <a:gd name="connsiteX5" fmla="*/ 718964 w 1153734"/>
                    <a:gd name="connsiteY5" fmla="*/ 1126918 h 1151752"/>
                    <a:gd name="connsiteX6" fmla="*/ 242714 w 1153734"/>
                    <a:gd name="connsiteY6" fmla="*/ 1107868 h 1151752"/>
                    <a:gd name="connsiteX7" fmla="*/ 45864 w 1153734"/>
                    <a:gd name="connsiteY7" fmla="*/ 784018 h 1151752"/>
                    <a:gd name="connsiteX8" fmla="*/ 14114 w 1153734"/>
                    <a:gd name="connsiteY8" fmla="*/ 510968 h 1151752"/>
                    <a:gd name="connsiteX9" fmla="*/ 223664 w 1153734"/>
                    <a:gd name="connsiteY9" fmla="*/ 269668 h 1151752"/>
                    <a:gd name="connsiteX0" fmla="*/ 223664 w 1153734"/>
                    <a:gd name="connsiteY0" fmla="*/ 269668 h 1148690"/>
                    <a:gd name="connsiteX1" fmla="*/ 541164 w 1153734"/>
                    <a:gd name="connsiteY1" fmla="*/ 34718 h 1148690"/>
                    <a:gd name="connsiteX2" fmla="*/ 922164 w 1153734"/>
                    <a:gd name="connsiteY2" fmla="*/ 34718 h 1148690"/>
                    <a:gd name="connsiteX3" fmla="*/ 1150764 w 1153734"/>
                    <a:gd name="connsiteY3" fmla="*/ 352218 h 1148690"/>
                    <a:gd name="connsiteX4" fmla="*/ 1030114 w 1153734"/>
                    <a:gd name="connsiteY4" fmla="*/ 904668 h 1148690"/>
                    <a:gd name="connsiteX5" fmla="*/ 718964 w 1153734"/>
                    <a:gd name="connsiteY5" fmla="*/ 1126918 h 1148690"/>
                    <a:gd name="connsiteX6" fmla="*/ 287164 w 1153734"/>
                    <a:gd name="connsiteY6" fmla="*/ 1101518 h 1148690"/>
                    <a:gd name="connsiteX7" fmla="*/ 45864 w 1153734"/>
                    <a:gd name="connsiteY7" fmla="*/ 784018 h 1148690"/>
                    <a:gd name="connsiteX8" fmla="*/ 14114 w 1153734"/>
                    <a:gd name="connsiteY8" fmla="*/ 510968 h 1148690"/>
                    <a:gd name="connsiteX9" fmla="*/ 223664 w 1153734"/>
                    <a:gd name="connsiteY9" fmla="*/ 269668 h 1148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53734" h="1148690">
                      <a:moveTo>
                        <a:pt x="223664" y="269668"/>
                      </a:moveTo>
                      <a:cubicBezTo>
                        <a:pt x="311506" y="190293"/>
                        <a:pt x="424747" y="73876"/>
                        <a:pt x="541164" y="34718"/>
                      </a:cubicBezTo>
                      <a:cubicBezTo>
                        <a:pt x="657581" y="-4440"/>
                        <a:pt x="820564" y="-18199"/>
                        <a:pt x="922164" y="34718"/>
                      </a:cubicBezTo>
                      <a:cubicBezTo>
                        <a:pt x="1023764" y="87635"/>
                        <a:pt x="1132772" y="207226"/>
                        <a:pt x="1150764" y="352218"/>
                      </a:cubicBezTo>
                      <a:cubicBezTo>
                        <a:pt x="1168756" y="497210"/>
                        <a:pt x="1102081" y="775551"/>
                        <a:pt x="1030114" y="904668"/>
                      </a:cubicBezTo>
                      <a:cubicBezTo>
                        <a:pt x="958147" y="1033785"/>
                        <a:pt x="842789" y="1094110"/>
                        <a:pt x="718964" y="1126918"/>
                      </a:cubicBezTo>
                      <a:cubicBezTo>
                        <a:pt x="595139" y="1159726"/>
                        <a:pt x="399347" y="1158668"/>
                        <a:pt x="287164" y="1101518"/>
                      </a:cubicBezTo>
                      <a:cubicBezTo>
                        <a:pt x="174981" y="1044368"/>
                        <a:pt x="87139" y="893026"/>
                        <a:pt x="45864" y="784018"/>
                      </a:cubicBezTo>
                      <a:cubicBezTo>
                        <a:pt x="4589" y="675010"/>
                        <a:pt x="-15519" y="596693"/>
                        <a:pt x="14114" y="510968"/>
                      </a:cubicBezTo>
                      <a:cubicBezTo>
                        <a:pt x="43747" y="425243"/>
                        <a:pt x="135822" y="349043"/>
                        <a:pt x="223664" y="269668"/>
                      </a:cubicBezTo>
                      <a:close/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16" name="直線コネクタ 215"/>
                <p:cNvCxnSpPr/>
                <p:nvPr/>
              </p:nvCxnSpPr>
              <p:spPr>
                <a:xfrm flipH="1">
                  <a:off x="4034965" y="3765834"/>
                  <a:ext cx="190622" cy="164524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グループ化 203"/>
              <p:cNvGrpSpPr/>
              <p:nvPr/>
            </p:nvGrpSpPr>
            <p:grpSpPr>
              <a:xfrm>
                <a:off x="557809" y="5809464"/>
                <a:ext cx="615869" cy="416316"/>
                <a:chOff x="3900428" y="4177143"/>
                <a:chExt cx="704649" cy="476330"/>
              </a:xfrm>
            </p:grpSpPr>
            <p:cxnSp>
              <p:nvCxnSpPr>
                <p:cNvPr id="210" name="直線矢印コネクタ 209"/>
                <p:cNvCxnSpPr/>
                <p:nvPr/>
              </p:nvCxnSpPr>
              <p:spPr>
                <a:xfrm>
                  <a:off x="4158909" y="4306713"/>
                  <a:ext cx="2551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線矢印コネクタ 210"/>
                <p:cNvCxnSpPr/>
                <p:nvPr/>
              </p:nvCxnSpPr>
              <p:spPr>
                <a:xfrm>
                  <a:off x="4163671" y="4305732"/>
                  <a:ext cx="0" cy="28861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テキスト ボックス 211"/>
                <p:cNvSpPr txBox="1"/>
                <p:nvPr/>
              </p:nvSpPr>
              <p:spPr>
                <a:xfrm>
                  <a:off x="4317819" y="4177143"/>
                  <a:ext cx="2872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kumimoji="1" lang="ja-JP" altLang="en-US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3" name="テキスト ボックス 212"/>
                <p:cNvSpPr txBox="1"/>
                <p:nvPr/>
              </p:nvSpPr>
              <p:spPr>
                <a:xfrm>
                  <a:off x="3900428" y="4284141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x</a:t>
                  </a:r>
                  <a:endParaRPr kumimoji="1" lang="ja-JP" altLang="en-US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5" name="TextBox 4"/>
              <p:cNvSpPr txBox="1"/>
              <p:nvPr/>
            </p:nvSpPr>
            <p:spPr>
              <a:xfrm>
                <a:off x="8492" y="6309689"/>
                <a:ext cx="838101" cy="3496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kumimoji="1" lang="ja-JP" altLang="en-US" sz="2000" b="1" dirty="0">
                    <a:solidFill>
                      <a:prstClr val="black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脂肪層</a:t>
                </a:r>
                <a:endParaRPr kumimoji="1" lang="en-US" sz="200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pic>
            <p:nvPicPr>
              <p:cNvPr id="206" name="図 205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3175" y="5258710"/>
                <a:ext cx="67383" cy="1135721"/>
              </a:xfrm>
              <a:prstGeom prst="rect">
                <a:avLst/>
              </a:prstGeom>
            </p:spPr>
          </p:pic>
          <p:sp>
            <p:nvSpPr>
              <p:cNvPr id="209" name="正方形/長方形 208"/>
              <p:cNvSpPr/>
              <p:nvPr/>
            </p:nvSpPr>
            <p:spPr>
              <a:xfrm>
                <a:off x="337817" y="5577133"/>
                <a:ext cx="1058064" cy="349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000" b="1" kern="100" dirty="0">
                    <a:solidFill>
                      <a:srgbClr val="000000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脹脛</a:t>
                </a:r>
                <a:r>
                  <a:rPr lang="ja-JP" altLang="en-US" sz="2000" b="1" kern="100" dirty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断面</a:t>
                </a:r>
                <a:endParaRPr lang="en-US" sz="200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42" name="グループ化 41"/>
          <p:cNvGrpSpPr/>
          <p:nvPr/>
        </p:nvGrpSpPr>
        <p:grpSpPr>
          <a:xfrm>
            <a:off x="183169" y="4321698"/>
            <a:ext cx="2608406" cy="2390873"/>
            <a:chOff x="4268841" y="4321698"/>
            <a:chExt cx="2608406" cy="2390873"/>
          </a:xfrm>
        </p:grpSpPr>
        <p:sp>
          <p:nvSpPr>
            <p:cNvPr id="32" name="正方形/長方形 31"/>
            <p:cNvSpPr/>
            <p:nvPr/>
          </p:nvSpPr>
          <p:spPr>
            <a:xfrm>
              <a:off x="4268841" y="4321698"/>
              <a:ext cx="260840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健常者のふくらはぎの</a:t>
              </a:r>
              <a:endParaRPr lang="en-US" altLang="ja-JP" sz="20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00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間質水分量</a:t>
              </a:r>
              <a:endParaRPr lang="en-US" altLang="ja-JP" sz="20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00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時空間変化（実験値）</a:t>
              </a:r>
              <a:endParaRPr 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257" name="Picture 3"/>
            <p:cNvPicPr>
              <a:picLocks noChangeAspect="1"/>
            </p:cNvPicPr>
            <p:nvPr/>
          </p:nvPicPr>
          <p:blipFill rotWithShape="1">
            <a:blip r:embed="rId19"/>
            <a:srcRect l="51691"/>
            <a:stretch/>
          </p:blipFill>
          <p:spPr>
            <a:xfrm>
              <a:off x="4302588" y="5041260"/>
              <a:ext cx="1341415" cy="1581545"/>
            </a:xfrm>
            <a:prstGeom prst="rect">
              <a:avLst/>
            </a:prstGeom>
          </p:spPr>
        </p:pic>
        <p:sp>
          <p:nvSpPr>
            <p:cNvPr id="258" name="正方形/長方形 257"/>
            <p:cNvSpPr/>
            <p:nvPr/>
          </p:nvSpPr>
          <p:spPr>
            <a:xfrm>
              <a:off x="5525594" y="5648220"/>
              <a:ext cx="12538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MRI</a:t>
              </a:r>
              <a:r>
                <a:rPr lang="ja-JP" altLang="en-US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画像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1)</a:t>
              </a:r>
              <a:endParaRPr 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9" name="正方形/長方形 258"/>
            <p:cNvSpPr/>
            <p:nvPr/>
          </p:nvSpPr>
          <p:spPr>
            <a:xfrm>
              <a:off x="5418162" y="6189351"/>
              <a:ext cx="14400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1)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http://www.descsite.nl/Students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86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064ADC-ABB2-445A-9C62-700B962E2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01" y="49428"/>
            <a:ext cx="10515600" cy="494270"/>
          </a:xfrm>
        </p:spPr>
        <p:txBody>
          <a:bodyPr>
            <a:noAutofit/>
          </a:bodyPr>
          <a:lstStyle/>
          <a:p>
            <a:r>
              <a:rPr kumimoji="1"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ベンチャー企業立ち上げについて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8C679C-4E3F-4002-B9A7-A287541BFC98}"/>
              </a:ext>
            </a:extLst>
          </p:cNvPr>
          <p:cNvSpPr txBox="1"/>
          <p:nvPr/>
        </p:nvSpPr>
        <p:spPr>
          <a:xfrm>
            <a:off x="0" y="772451"/>
            <a:ext cx="8468985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・</a:t>
            </a:r>
            <a:r>
              <a:rPr kumimoji="1" lang="en-US" altLang="ja-JP" sz="2000" b="1" dirty="0"/>
              <a:t>2025</a:t>
            </a:r>
            <a:r>
              <a:rPr kumimoji="1" lang="ja-JP" altLang="en-US" sz="2000" b="1" dirty="0"/>
              <a:t>年に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医療機器開発メーカー</a:t>
            </a:r>
            <a:r>
              <a:rPr kumimoji="1" lang="ja-JP" altLang="en-US" sz="2000" b="1" dirty="0"/>
              <a:t>としてベンチャー企業立ち上げ予定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84F63190-0A0E-4748-98EC-5D775ED6B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85" y="50593"/>
            <a:ext cx="3191192" cy="1121968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F5FB72F7-4536-41EF-841B-D4722671B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12" y="4517586"/>
            <a:ext cx="3107573" cy="1864755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04E14D5-CBAF-4AAD-AFFE-298DB893B6D7}"/>
              </a:ext>
            </a:extLst>
          </p:cNvPr>
          <p:cNvSpPr txBox="1"/>
          <p:nvPr/>
        </p:nvSpPr>
        <p:spPr>
          <a:xfrm>
            <a:off x="548311" y="4148318"/>
            <a:ext cx="110799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受賞歴</a:t>
            </a: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0B9F8C4F-9CC8-456E-AAD4-B69A57FD7E52}"/>
              </a:ext>
            </a:extLst>
          </p:cNvPr>
          <p:cNvSpPr/>
          <p:nvPr/>
        </p:nvSpPr>
        <p:spPr>
          <a:xfrm>
            <a:off x="174801" y="1178531"/>
            <a:ext cx="4972552" cy="265373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四角形: 角を丸くする 136">
            <a:extLst>
              <a:ext uri="{FF2B5EF4-FFF2-40B4-BE49-F238E27FC236}">
                <a16:creationId xmlns:a16="http://schemas.microsoft.com/office/drawing/2014/main" id="{F717D11A-2989-42B2-B7E7-3CBDECE46989}"/>
              </a:ext>
            </a:extLst>
          </p:cNvPr>
          <p:cNvSpPr/>
          <p:nvPr/>
        </p:nvSpPr>
        <p:spPr>
          <a:xfrm>
            <a:off x="174801" y="4024032"/>
            <a:ext cx="11842397" cy="265970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CFAC8F51-CAAE-481A-A739-9BED81C32211}"/>
              </a:ext>
            </a:extLst>
          </p:cNvPr>
          <p:cNvSpPr txBox="1"/>
          <p:nvPr/>
        </p:nvSpPr>
        <p:spPr>
          <a:xfrm>
            <a:off x="5592749" y="1240701"/>
            <a:ext cx="8002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連携</a:t>
            </a:r>
          </a:p>
        </p:txBody>
      </p:sp>
      <p:sp>
        <p:nvSpPr>
          <p:cNvPr id="143" name="四角形: 角を丸くする 142">
            <a:extLst>
              <a:ext uri="{FF2B5EF4-FFF2-40B4-BE49-F238E27FC236}">
                <a16:creationId xmlns:a16="http://schemas.microsoft.com/office/drawing/2014/main" id="{397E1811-07B2-4BE6-B776-8A13647765C3}"/>
              </a:ext>
            </a:extLst>
          </p:cNvPr>
          <p:cNvSpPr/>
          <p:nvPr/>
        </p:nvSpPr>
        <p:spPr>
          <a:xfrm>
            <a:off x="5236560" y="1172561"/>
            <a:ext cx="6780637" cy="265970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Team Lymphedema &amp; Breast cancer(リンパ浮腫＆乳がん)">
            <a:extLst>
              <a:ext uri="{FF2B5EF4-FFF2-40B4-BE49-F238E27FC236}">
                <a16:creationId xmlns:a16="http://schemas.microsoft.com/office/drawing/2014/main" id="{58BB1A98-4C00-488E-8B20-3BBF83069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" y="1922793"/>
            <a:ext cx="4716048" cy="166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C677A0-8C7B-44F6-9288-C9E49E8F835E}"/>
              </a:ext>
            </a:extLst>
          </p:cNvPr>
          <p:cNvSpPr txBox="1"/>
          <p:nvPr/>
        </p:nvSpPr>
        <p:spPr>
          <a:xfrm>
            <a:off x="395925" y="1240702"/>
            <a:ext cx="355820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国際色豊かなチーム構成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292AE1-D1EE-4682-95A1-DE487BFF99FF}"/>
              </a:ext>
            </a:extLst>
          </p:cNvPr>
          <p:cNvSpPr txBox="1"/>
          <p:nvPr/>
        </p:nvSpPr>
        <p:spPr>
          <a:xfrm>
            <a:off x="5236561" y="1702366"/>
            <a:ext cx="616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・多くの企業と共に機器を開発</a:t>
            </a:r>
            <a:r>
              <a:rPr kumimoji="1" lang="en-US" altLang="ja-JP" b="1" dirty="0"/>
              <a:t>(</a:t>
            </a:r>
            <a:r>
              <a:rPr kumimoji="1" lang="ja-JP" altLang="en-US" b="1" dirty="0"/>
              <a:t>センサー会社</a:t>
            </a:r>
            <a:r>
              <a:rPr lang="ja-JP" altLang="en-US" b="1" dirty="0"/>
              <a:t>など</a:t>
            </a:r>
            <a:r>
              <a:rPr kumimoji="1" lang="en-US" altLang="ja-JP" b="1" dirty="0"/>
              <a:t>)</a:t>
            </a:r>
          </a:p>
          <a:p>
            <a:r>
              <a:rPr lang="ja-JP" altLang="en-US" b="1" dirty="0"/>
              <a:t>・医療従事者と連携し、患者や医療現場の声を取り入れる</a:t>
            </a:r>
            <a:endParaRPr kumimoji="1" lang="en-US" altLang="ja-JP" b="1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52A21C5-DF7B-47E0-838B-083C689D8885}"/>
              </a:ext>
            </a:extLst>
          </p:cNvPr>
          <p:cNvSpPr/>
          <p:nvPr/>
        </p:nvSpPr>
        <p:spPr>
          <a:xfrm>
            <a:off x="126101" y="4709357"/>
            <a:ext cx="8791868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游ゴシック" panose="020B0400000000000000" pitchFamily="50" charset="-128"/>
              </a:rPr>
              <a:t>・平成</a:t>
            </a:r>
            <a:r>
              <a:rPr lang="en-US" altLang="ja-JP" sz="1400" b="1" dirty="0">
                <a:latin typeface="游ゴシック" panose="020B0400000000000000" pitchFamily="50" charset="-128"/>
              </a:rPr>
              <a:t>30</a:t>
            </a:r>
            <a:r>
              <a:rPr lang="ja-JP" altLang="en-US" sz="1400" b="1" dirty="0">
                <a:latin typeface="游ゴシック" panose="020B0400000000000000" pitchFamily="50" charset="-128"/>
              </a:rPr>
              <a:t>年  </a:t>
            </a:r>
            <a:r>
              <a:rPr lang="en-US" altLang="ja-JP" sz="1400" b="1" dirty="0">
                <a:latin typeface="游ゴシック" panose="020B0400000000000000" pitchFamily="50" charset="-128"/>
              </a:rPr>
              <a:t>2</a:t>
            </a:r>
            <a:r>
              <a:rPr lang="ja-JP" altLang="en-US" sz="1400" b="1" dirty="0">
                <a:latin typeface="游ゴシック" panose="020B0400000000000000" pitchFamily="50" charset="-128"/>
              </a:rPr>
              <a:t>月「</a:t>
            </a:r>
            <a:r>
              <a:rPr lang="en-US" altLang="ja-JP" sz="1400" b="1" dirty="0">
                <a:latin typeface="游ゴシック" panose="020B0400000000000000" pitchFamily="50" charset="-128"/>
              </a:rPr>
              <a:t>NEDO TCP(Technology Commercialization Program) 2017</a:t>
            </a:r>
            <a:r>
              <a:rPr lang="ja-JP" altLang="en-US" sz="1400" b="1" dirty="0">
                <a:latin typeface="游ゴシック" panose="020B0400000000000000" pitchFamily="50" charset="-128"/>
              </a:rPr>
              <a:t>」ファイナリスト賞</a:t>
            </a:r>
            <a:endParaRPr lang="en-US" altLang="ja-JP" sz="1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・令和 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年 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ja-JP" altLang="en-US" sz="1400" b="1" dirty="0">
                <a:latin typeface="游ゴシック" panose="020B0400000000000000" pitchFamily="50" charset="-128"/>
              </a:rPr>
              <a:t>「経済産業省ジャパン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・ヘルスケアビジネスコンテスト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(</a:t>
            </a:r>
            <a:r>
              <a:rPr lang="en-US" altLang="ja-JP" sz="1400" b="1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JHeC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)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2021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」アイデア部門優秀賞</a:t>
            </a:r>
          </a:p>
          <a:p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・令和 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年 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月「ちばぎん・はまぎん学生ビジコン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2020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」準大賞</a:t>
            </a:r>
          </a:p>
          <a:p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・令和 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年 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月「第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19 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回ベンチャー・カップ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CHIBA 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ビジネスプラン発表会」学生部門グランプリ</a:t>
            </a:r>
            <a:endParaRPr lang="en-US" altLang="ja-JP" sz="1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・令和 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年 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8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月「第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19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回なのはなコンペ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2021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」</a:t>
            </a:r>
            <a:r>
              <a:rPr lang="ja-JP" altLang="en-US" sz="1400" b="1" dirty="0">
                <a:latin typeface="游ゴシック" panose="020B0400000000000000" pitchFamily="50" charset="-128"/>
              </a:rPr>
              <a:t>優秀賞、および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三井住友銀行賞</a:t>
            </a:r>
            <a:endParaRPr lang="en-US" altLang="ja-JP" sz="1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・令和  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12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  </a:t>
            </a:r>
            <a:r>
              <a:rPr lang="ja-JP" altLang="en-US" sz="1400" b="1" dirty="0"/>
              <a:t>SMBC主催「未来X(mirai cross)2022」NEDO賞受賞、および最終選考会進出</a:t>
            </a:r>
            <a:endParaRPr lang="en-US" altLang="ja-JP" sz="1400" b="1" dirty="0"/>
          </a:p>
          <a:p>
            <a:r>
              <a:rPr lang="ja-JP" altLang="en-US" sz="1400" b="1" dirty="0">
                <a:latin typeface="游ゴシック" panose="020B0400000000000000" pitchFamily="50" charset="-128"/>
              </a:rPr>
              <a:t>・令和  </a:t>
            </a:r>
            <a:r>
              <a:rPr lang="en-US" altLang="ja-JP" sz="1400" b="1" dirty="0">
                <a:latin typeface="游ゴシック" panose="020B0400000000000000" pitchFamily="50" charset="-128"/>
              </a:rPr>
              <a:t>4</a:t>
            </a:r>
            <a:r>
              <a:rPr lang="ja-JP" altLang="en-US" sz="1400" b="1" dirty="0">
                <a:latin typeface="游ゴシック" panose="020B0400000000000000" pitchFamily="50" charset="-128"/>
              </a:rPr>
              <a:t>年  </a:t>
            </a:r>
            <a:r>
              <a:rPr lang="en-US" altLang="ja-JP" sz="1400" b="1" dirty="0">
                <a:latin typeface="游ゴシック" panose="020B0400000000000000" pitchFamily="50" charset="-128"/>
              </a:rPr>
              <a:t>2</a:t>
            </a:r>
            <a:r>
              <a:rPr lang="ja-JP" altLang="en-US" sz="1400" b="1" dirty="0">
                <a:latin typeface="游ゴシック" panose="020B0400000000000000" pitchFamily="50" charset="-128"/>
              </a:rPr>
              <a:t>月「 </a:t>
            </a:r>
            <a:r>
              <a:rPr lang="en-US" altLang="ja-JP" sz="1400" b="1" dirty="0">
                <a:latin typeface="游ゴシック" panose="020B0400000000000000" pitchFamily="50" charset="-128"/>
              </a:rPr>
              <a:t>NEDO TCP(Technology Commercialization Program) 2021</a:t>
            </a:r>
            <a:r>
              <a:rPr lang="ja-JP" altLang="en-US" sz="1400" b="1" dirty="0">
                <a:latin typeface="游ゴシック" panose="020B0400000000000000" pitchFamily="50" charset="-128"/>
              </a:rPr>
              <a:t>」最優秀賞</a:t>
            </a:r>
            <a:endParaRPr lang="en-US" altLang="ja-JP" sz="1400" b="1" dirty="0">
              <a:latin typeface="游ゴシック" panose="020B0400000000000000" pitchFamily="50" charset="-128"/>
            </a:endParaRPr>
          </a:p>
          <a:p>
            <a:r>
              <a:rPr lang="ja-JP" altLang="en-US" sz="1400" b="1">
                <a:latin typeface="游ゴシック" panose="020B0400000000000000" pitchFamily="50" charset="-128"/>
                <a:ea typeface="游ゴシック" panose="020B0400000000000000" pitchFamily="50" charset="-128"/>
              </a:rPr>
              <a:t>・令和  </a:t>
            </a:r>
            <a:r>
              <a:rPr lang="en-US" altLang="ja-JP" sz="1400" b="1">
                <a:latin typeface="游ゴシック" panose="020B0400000000000000" pitchFamily="50" charset="-128"/>
                <a:ea typeface="游ゴシック" panose="020B0400000000000000" pitchFamily="50" charset="-128"/>
              </a:rPr>
              <a:t>4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月「科学技術振興機構 大学発新産業創出プログラム</a:t>
            </a:r>
            <a:r>
              <a:rPr lang="en-US" altLang="ja-JP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(JST START)</a:t>
            </a:r>
            <a:r>
              <a:rPr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」」採択</a:t>
            </a:r>
            <a:endParaRPr lang="en-US" altLang="ja-JP" sz="1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3FFA3A2-D7F2-4342-8BFE-7C5727DE7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32" y="2318000"/>
            <a:ext cx="2158749" cy="143916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05C9FBD-B20A-4A6D-B3E1-8A722A225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78" y="2318000"/>
            <a:ext cx="2158749" cy="144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80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521</Words>
  <Application>Microsoft Office PowerPoint</Application>
  <PresentationFormat>ワイド画面</PresentationFormat>
  <Paragraphs>94</Paragraphs>
  <Slides>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13" baseType="lpstr">
      <vt:lpstr>Meiryo UI</vt:lpstr>
      <vt:lpstr>ＭＳ Ｐゴシック</vt:lpstr>
      <vt:lpstr>ＭＳ ゴシック</vt:lpstr>
      <vt:lpstr>游ゴシック</vt:lpstr>
      <vt:lpstr>游ゴシック Light</vt:lpstr>
      <vt:lpstr>Arial</vt:lpstr>
      <vt:lpstr>Calibri</vt:lpstr>
      <vt:lpstr>Cambria</vt:lpstr>
      <vt:lpstr>Times New Roman</vt:lpstr>
      <vt:lpstr>Office テーマ</vt:lpstr>
      <vt:lpstr>リンパ浮腫とは</vt:lpstr>
      <vt:lpstr>リンパ浮腫トモグラフィック・モニタ（LTモニタ）とは</vt:lpstr>
      <vt:lpstr>ベンチャー企業立ち上げについて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研究室紹介2022リンパ</dc:title>
  <dc:creator>axwa6136</dc:creator>
  <cp:lastModifiedBy>淺野航太</cp:lastModifiedBy>
  <cp:revision>39</cp:revision>
  <dcterms:created xsi:type="dcterms:W3CDTF">2022-09-14T03:38:15Z</dcterms:created>
  <dcterms:modified xsi:type="dcterms:W3CDTF">2023-04-06T05:51:52Z</dcterms:modified>
</cp:coreProperties>
</file>